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8" r:id="rId2"/>
    <p:sldId id="289" r:id="rId3"/>
    <p:sldId id="290" r:id="rId4"/>
    <p:sldId id="291" r:id="rId5"/>
    <p:sldId id="260" r:id="rId6"/>
    <p:sldId id="302" r:id="rId7"/>
    <p:sldId id="263" r:id="rId8"/>
    <p:sldId id="264" r:id="rId9"/>
    <p:sldId id="261" r:id="rId10"/>
    <p:sldId id="262" r:id="rId11"/>
    <p:sldId id="265" r:id="rId12"/>
    <p:sldId id="266" r:id="rId13"/>
    <p:sldId id="267" r:id="rId14"/>
    <p:sldId id="268" r:id="rId15"/>
    <p:sldId id="269" r:id="rId16"/>
    <p:sldId id="293" r:id="rId17"/>
    <p:sldId id="259" r:id="rId18"/>
    <p:sldId id="270" r:id="rId19"/>
    <p:sldId id="296" r:id="rId20"/>
    <p:sldId id="297" r:id="rId21"/>
    <p:sldId id="298" r:id="rId22"/>
    <p:sldId id="309" r:id="rId23"/>
    <p:sldId id="310" r:id="rId24"/>
    <p:sldId id="284" r:id="rId25"/>
    <p:sldId id="285" r:id="rId26"/>
    <p:sldId id="271" r:id="rId27"/>
    <p:sldId id="272" r:id="rId28"/>
    <p:sldId id="286" r:id="rId29"/>
    <p:sldId id="292" r:id="rId30"/>
    <p:sldId id="311" r:id="rId31"/>
    <p:sldId id="312" r:id="rId32"/>
    <p:sldId id="273" r:id="rId33"/>
    <p:sldId id="301" r:id="rId34"/>
    <p:sldId id="303" r:id="rId35"/>
    <p:sldId id="287" r:id="rId36"/>
    <p:sldId id="274" r:id="rId37"/>
    <p:sldId id="275" r:id="rId38"/>
    <p:sldId id="300"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D7A"/>
    <a:srgbClr val="7098B0"/>
    <a:srgbClr val="A8D8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82787" autoAdjust="0"/>
  </p:normalViewPr>
  <p:slideViewPr>
    <p:cSldViewPr>
      <p:cViewPr>
        <p:scale>
          <a:sx n="40" d="100"/>
          <a:sy n="40" d="100"/>
        </p:scale>
        <p:origin x="-1171"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4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4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4BE784-447A-4CAA-B587-D7265752FE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139CFEB-5DB3-4D0A-9486-1A992C1E36C5}"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Species define the boundaries of independent evolutionary units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75E9D5-784D-4710-A543-83E07C80997A}"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charset="0"/>
              </a:rPr>
              <a:t>Figure 16.3 Copepod diversity</a:t>
            </a:r>
          </a:p>
          <a:p>
            <a:pPr eaLnBrk="1" hangingPunct="1"/>
            <a:r>
              <a:rPr lang="en-US" smtClean="0">
                <a:latin typeface="Arial" charset="0"/>
              </a:rPr>
              <a:t>A phylogeny of </a:t>
            </a:r>
            <a:r>
              <a:rPr lang="en-US" i="1" smtClean="0">
                <a:latin typeface="Arial" charset="0"/>
              </a:rPr>
              <a:t>E. affinis</a:t>
            </a:r>
            <a:r>
              <a:rPr lang="en-US" smtClean="0">
                <a:latin typeface="Arial" charset="0"/>
              </a:rPr>
              <a:t> populations shows that at least eight phylogenetic species exist, each in a different geographic area.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0574F2F-107A-4A4E-B24E-E69D184D4F25}"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charset="0"/>
              </a:rPr>
              <a:t>Steps of Speciation</a:t>
            </a:r>
          </a:p>
          <a:p>
            <a:pPr eaLnBrk="1" hangingPunct="1"/>
            <a:r>
              <a:rPr lang="en-US" smtClean="0">
                <a:latin typeface="Arial" charset="0"/>
              </a:rPr>
              <a:t>Isolation, divergence of habitat use, or development of RI features, but more complex as we will see, isolation not necessary</a:t>
            </a:r>
          </a:p>
          <a:p>
            <a:pPr eaLnBrk="1" hangingPunct="1"/>
            <a:r>
              <a:rPr lang="en-US" smtClean="0">
                <a:latin typeface="Arial" charset="0"/>
              </a:rPr>
              <a:t>Figure 16.5 Isolation by dispersal and vicariance</a:t>
            </a:r>
          </a:p>
          <a:p>
            <a:pPr eaLnBrk="1" hangingPunct="1"/>
            <a:r>
              <a:rPr lang="en-US" smtClean="0">
                <a:latin typeface="Arial" charset="0"/>
              </a:rPr>
              <a:t>In the diagram of dispersal (a), the arrows indicate movement of individuals. In the diagram of vicariance (b), the arrows indicate an encroaching physical feature such as a river, glacier, lava flow, or new habitat.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BEA132-76E6-46CE-B1E9-E210339688B7}"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Figure 16.6 Hawaiian </a:t>
            </a:r>
            <a:r>
              <a:rPr lang="en-US" i="1" smtClean="0">
                <a:latin typeface="Arial" charset="0"/>
              </a:rPr>
              <a:t>Drosophila</a:t>
            </a:r>
          </a:p>
          <a:p>
            <a:pPr eaLnBrk="1" hangingPunct="1"/>
            <a:r>
              <a:rPr lang="en-US" smtClean="0">
                <a:latin typeface="Arial" charset="0"/>
              </a:rPr>
              <a:t>As these photos of </a:t>
            </a:r>
            <a:r>
              <a:rPr lang="en-US" i="1" smtClean="0">
                <a:latin typeface="Arial" charset="0"/>
              </a:rPr>
              <a:t>Drosophila suzukii</a:t>
            </a:r>
            <a:r>
              <a:rPr lang="en-US" smtClean="0">
                <a:latin typeface="Arial" charset="0"/>
              </a:rPr>
              <a:t>, </a:t>
            </a:r>
            <a:r>
              <a:rPr lang="en-US" i="1" smtClean="0">
                <a:latin typeface="Arial" charset="0"/>
              </a:rPr>
              <a:t>D. macrothrix</a:t>
            </a:r>
            <a:r>
              <a:rPr lang="en-US" smtClean="0">
                <a:latin typeface="Arial" charset="0"/>
              </a:rPr>
              <a:t>, and </a:t>
            </a:r>
            <a:r>
              <a:rPr lang="en-US" i="1" smtClean="0">
                <a:latin typeface="Arial" charset="0"/>
              </a:rPr>
              <a:t>D. nigribasis</a:t>
            </a:r>
            <a:r>
              <a:rPr lang="en-US" smtClean="0">
                <a:latin typeface="Arial" charset="0"/>
              </a:rPr>
              <a:t> (top to bottom) show, the </a:t>
            </a:r>
            <a:r>
              <a:rPr lang="en-US" i="1" smtClean="0">
                <a:latin typeface="Arial" charset="0"/>
              </a:rPr>
              <a:t>Drosophila</a:t>
            </a:r>
            <a:r>
              <a:rPr lang="en-US" smtClean="0">
                <a:latin typeface="Arial" charset="0"/>
              </a:rPr>
              <a:t> found in Hawaii are remarkably diverse in body size, wing coloration, and other traits.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BA0914E-8B62-4B17-8E6A-50C3451B5B5B}" type="slidenum">
              <a:rPr lang="en-US" smtClean="0"/>
              <a:pPr/>
              <a:t>13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Figure 16.7 Evidence for speciation by dispersal and colonization events</a:t>
            </a:r>
          </a:p>
          <a:p>
            <a:pPr eaLnBrk="1" hangingPunct="1"/>
            <a:r>
              <a:rPr lang="en-US" smtClean="0">
                <a:latin typeface="Arial" charset="0"/>
              </a:rPr>
              <a:t>(a) The Hawaiian islands are part of an archipelago that stretches from the island of Hawaii to the Emperor Seamounts near Siberia. The youngest landform in the chain is the island of Hawaii, which still has active volcanoes. (b) The five </a:t>
            </a:r>
            <a:r>
              <a:rPr lang="en-US" i="1" smtClean="0">
                <a:latin typeface="Arial" charset="0"/>
              </a:rPr>
              <a:t>Drosophila</a:t>
            </a:r>
            <a:r>
              <a:rPr lang="en-US" smtClean="0">
                <a:latin typeface="Arial" charset="0"/>
              </a:rPr>
              <a:t> species on the tree are a closely related group. Note that the older-to-younger sequence of branches on the phylogeny corresponds to the older-younger sequence of island formation shown in part (a). This pattern is consistent with the hypothesis that at least some of the speciation events in this group were the result of island hopping. See Bonacum et al. (2005).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E5E59F-F40F-4EC9-B204-31F642D70CEF}"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Figure 16.8a Snapping shrimp speciated due to vicariance</a:t>
            </a:r>
          </a:p>
          <a:p>
            <a:pPr eaLnBrk="1" hangingPunct="1"/>
            <a:r>
              <a:rPr lang="en-US" smtClean="0">
                <a:latin typeface="Arial" charset="0"/>
              </a:rPr>
              <a:t>(a) This is </a:t>
            </a:r>
            <a:r>
              <a:rPr lang="en-US" i="1" smtClean="0">
                <a:latin typeface="Arial" charset="0"/>
              </a:rPr>
              <a:t>Alpheus malleator</a:t>
            </a:r>
            <a:r>
              <a:rPr lang="en-US" smtClean="0">
                <a:latin typeface="Arial" charset="0"/>
              </a:rPr>
              <a:t>, found on the Pacific side of the Panamanian isthmus.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331C74-D576-4A29-893F-91E2819DEC6E}" type="slidenum">
              <a:rPr lang="en-US" smtClean="0"/>
              <a:pPr/>
              <a:t>15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Discuss Branch Lengths</a:t>
            </a:r>
          </a:p>
          <a:p>
            <a:pPr eaLnBrk="1" hangingPunct="1"/>
            <a:r>
              <a:rPr lang="en-US" smtClean="0">
                <a:latin typeface="Arial" charset="0"/>
              </a:rPr>
              <a:t>Figure 16.8b Snapping shrimp speciated due to vicariance</a:t>
            </a:r>
          </a:p>
          <a:p>
            <a:pPr eaLnBrk="1" hangingPunct="1"/>
            <a:r>
              <a:rPr lang="en-US" smtClean="0">
                <a:latin typeface="Arial" charset="0"/>
              </a:rPr>
              <a:t>(b) This tree of unnamed species was estimated from sequence divergence in mitochondrial DNA. Reprinted with permission from Knowlton et al. (1993). Morphological sister species are numbered and identified by location. The prime marks after some letters indicate cryptic species distinguished by sequence differences. In every case, the putative sister species are indeed each others' closest relative.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8EF023-DFD8-42D1-BC89-A5D8666D0F44}"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C0A52A8-4D42-4641-9041-1B6E54B58842}" type="slidenum">
              <a:rPr lang="en-US" smtClean="0"/>
              <a:pPr/>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rPr>
              <a:t>Do you need allopatry for speciation??</a:t>
            </a:r>
          </a:p>
          <a:p>
            <a:pPr eaLnBrk="1" hangingPunct="1"/>
            <a:r>
              <a:rPr lang="en-US" smtClean="0">
                <a:latin typeface="Arial" charset="0"/>
              </a:rPr>
              <a:t>In North America, </a:t>
            </a:r>
            <a:r>
              <a:rPr lang="en-US" i="1" smtClean="0">
                <a:latin typeface="Arial" charset="0"/>
              </a:rPr>
              <a:t>Rhagoletis pomonella</a:t>
            </a:r>
            <a:r>
              <a:rPr lang="en-US" smtClean="0">
                <a:latin typeface="Arial" charset="0"/>
              </a:rPr>
              <a:t> populations are diverging into species that are specialized for parasitizing fruits of apple (left) versus hawthorn (right). They are just one example where biologists are documenting speciation in nature.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E759EB1-C8A5-4058-929B-CEBD1CFAEAC0}" type="slidenum">
              <a:rPr lang="en-US" smtClean="0"/>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latin typeface="Arial" charset="0"/>
              </a:rPr>
              <a:t>Figure 16.9 Allele frequency changes caused by differences in temperatures experienced by apple maggot flies</a:t>
            </a:r>
          </a:p>
          <a:p>
            <a:pPr eaLnBrk="1" hangingPunct="1"/>
            <a:r>
              <a:rPr lang="en-US" dirty="0" smtClean="0">
                <a:latin typeface="Arial" charset="0"/>
              </a:rPr>
              <a:t>This graph plots the frequencies of an allele called </a:t>
            </a:r>
            <a:r>
              <a:rPr lang="en-US" i="1" dirty="0" smtClean="0">
                <a:latin typeface="Arial" charset="0"/>
              </a:rPr>
              <a:t>Acon-2 95 </a:t>
            </a:r>
            <a:r>
              <a:rPr lang="en-US" dirty="0" smtClean="0">
                <a:latin typeface="Arial" charset="0"/>
              </a:rPr>
              <a:t>in populations of hawthorn maggot fly pupae that survived to emerge as adults, as a function of the number of days of warm temperatures the pupae experienced. In the population that experienced an extended period of warm days</a:t>
            </a:r>
            <a:r>
              <a:rPr lang="en-US" altLang="en-US" dirty="0" smtClean="0">
                <a:latin typeface="Arial" charset="0"/>
                <a:ea typeface="ヒラギノ角ゴ Pro W3" pitchFamily="48" charset="-128"/>
              </a:rPr>
              <a:t>—</a:t>
            </a:r>
            <a:r>
              <a:rPr lang="en-US" dirty="0" smtClean="0">
                <a:latin typeface="Arial" charset="0"/>
              </a:rPr>
              <a:t>similar to the regime experienced by apple flies in nature</a:t>
            </a:r>
            <a:r>
              <a:rPr lang="en-US" altLang="en-US" dirty="0" smtClean="0">
                <a:latin typeface="Arial" charset="0"/>
                <a:ea typeface="ヒラギノ角ゴ Pro W3" pitchFamily="48" charset="-128"/>
              </a:rPr>
              <a:t>—</a:t>
            </a:r>
            <a:r>
              <a:rPr lang="en-US" dirty="0" smtClean="0">
                <a:latin typeface="Arial" charset="0"/>
              </a:rPr>
              <a:t>allele frequencies approximated those observed in natural populations of apple flies. From </a:t>
            </a:r>
            <a:r>
              <a:rPr lang="en-US" dirty="0" err="1" smtClean="0">
                <a:latin typeface="Arial" charset="0"/>
              </a:rPr>
              <a:t>Feder</a:t>
            </a:r>
            <a:r>
              <a:rPr lang="en-US" dirty="0" smtClean="0">
                <a:latin typeface="Arial" charset="0"/>
              </a:rPr>
              <a:t> et al. (1997).</a:t>
            </a:r>
          </a:p>
          <a:p>
            <a:pPr eaLnBrk="1" hangingPunct="1"/>
            <a:endParaRPr lang="en-US" dirty="0" smtClean="0">
              <a:latin typeface="Arial" charset="0"/>
            </a:endParaRPr>
          </a:p>
          <a:p>
            <a:pPr eaLnBrk="1" hangingPunct="1"/>
            <a:r>
              <a:rPr lang="en-US" dirty="0" smtClean="0">
                <a:latin typeface="Arial" charset="0"/>
              </a:rPr>
              <a:t>6 </a:t>
            </a:r>
            <a:r>
              <a:rPr lang="en-US" dirty="0" err="1" smtClean="0">
                <a:latin typeface="Arial" charset="0"/>
              </a:rPr>
              <a:t>Allozyme</a:t>
            </a:r>
            <a:r>
              <a:rPr lang="en-US" dirty="0" smtClean="0">
                <a:latin typeface="Arial" charset="0"/>
              </a:rPr>
              <a:t> Loci in 3 areas of the genome are differentiated. </a:t>
            </a:r>
            <a:r>
              <a:rPr lang="en-US" dirty="0" err="1" smtClean="0">
                <a:latin typeface="Arial" charset="0"/>
              </a:rPr>
              <a:t>Expt</a:t>
            </a:r>
            <a:r>
              <a:rPr lang="en-US" dirty="0" smtClean="0">
                <a:latin typeface="Arial" charset="0"/>
              </a:rPr>
              <a:t> stared with hawthorn race flies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5C02B3-15BC-4016-90D7-3AC4AE8E4A5C}" type="slidenum">
              <a:rPr lang="en-US" smtClean="0"/>
              <a:pPr/>
              <a:t>19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Figure 16.16 Speciation in threespine sticklebacks</a:t>
            </a:r>
          </a:p>
          <a:p>
            <a:pPr eaLnBrk="1" hangingPunct="1"/>
            <a:r>
              <a:rPr lang="en-US" smtClean="0">
                <a:latin typeface="Arial" charset="0"/>
              </a:rPr>
              <a:t>Long and thin allow escape from trout</a:t>
            </a:r>
          </a:p>
          <a:p>
            <a:pPr eaLnBrk="1" hangingPunct="1"/>
            <a:r>
              <a:rPr lang="en-US" smtClean="0">
                <a:latin typeface="Arial" charset="0"/>
              </a:rPr>
              <a:t>(a) Stickleback populations that occupy marine environments are large and have prominent spines along their dorsal side. (b) Stickleback species that live in limnetic or open-water lake habitats consist of individuals that are small and slim with relatively large eyes and spines. (c) Lake populations that occupy benthic habitats near the shores of a lake consist of larger, deeper-bodied individuals.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7D5F757-C7B9-4311-AA01-ADD6351C6492}"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51C63CB-B0CF-44D1-BA6A-B619F2796676}" type="slidenum">
              <a:rPr lang="en-US" smtClean="0"/>
              <a:pPr/>
              <a:t>20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Figure 16.17 Morphological characters that vary among stickleback species</a:t>
            </a:r>
          </a:p>
          <a:p>
            <a:pPr eaLnBrk="1" hangingPunct="1"/>
            <a:r>
              <a:rPr lang="en-US" smtClean="0">
                <a:latin typeface="Arial" charset="0"/>
              </a:rPr>
              <a:t>These drawings detail the traits that vary between marine and freshwater sticklebacks, and between the limnetic and benthic sticklebacks found in freshwater. The key traits are the size of gill rakers, and the size and extent of the dorsal spines, lateral plates, and pelvic girdle and pelvic spines. After Schluter (1993); Peichel et al. (2001); Cole et al. (2003); Peichel (2005); Craig Miller (personal communication).</a:t>
            </a:r>
          </a:p>
          <a:p>
            <a:pPr eaLnBrk="1" hangingPunct="1"/>
            <a:endParaRPr lang="en-US" smtClean="0">
              <a:latin typeface="Arial" charset="0"/>
            </a:endParaRPr>
          </a:p>
          <a:p>
            <a:pPr eaLnBrk="1" hangingPunct="1"/>
            <a:r>
              <a:rPr lang="en-US" smtClean="0">
                <a:latin typeface="Arial" charset="0"/>
              </a:rPr>
              <a:t>Assoratively mate, hybrids have fitness than eitehr parentl form, all in about 15000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456E71C-58DB-4905-A98A-47C6D7EDAF89}" type="slidenum">
              <a:rPr lang="en-US" smtClean="0"/>
              <a:pPr/>
              <a:t>21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Figure 16.18 Marine and freshwater sticklebacks: Contrasts in extent of lateral plates</a:t>
            </a:r>
          </a:p>
          <a:p>
            <a:pPr eaLnBrk="1" hangingPunct="1"/>
            <a:r>
              <a:rPr lang="en-US" smtClean="0">
                <a:latin typeface="Arial" charset="0"/>
              </a:rPr>
              <a:t>These fish have been stained with the dye alizarin-red, which highlights bony tissues.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9621F60A-7E6F-44F0-A237-900DDA155D53}" type="slidenum">
              <a:rPr lang="en-US"/>
              <a:pPr/>
              <a:t>22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pPr eaLnBrk="1" hangingPunct="1"/>
            <a:endParaRPr lang="en-US" smtClean="0">
              <a:latin typeface="Times" pitchFamily="12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B3E21212-AF6C-4B89-9598-6461B3BFF74A}" type="slidenum">
              <a:rPr lang="en-US"/>
              <a:pPr/>
              <a:t>23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pPr eaLnBrk="1" hangingPunct="1"/>
            <a:endParaRPr lang="en-US" smtClean="0">
              <a:latin typeface="Times" pitchFamily="12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80E6F02-A32F-444C-9458-D859935C0C89}" type="slidenum">
              <a:rPr lang="en-US" smtClean="0"/>
              <a:pPr/>
              <a:t>24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Table 16.1 (part 1) Speciation by natural selection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87A6911-8FAC-4783-B940-1CDBDF059E34}" type="slidenum">
              <a:rPr lang="en-US" smtClean="0"/>
              <a:pPr/>
              <a:t>25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Table 16.1 (part 2) Speciation by natural selection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8C9B93C-C9B7-45D3-97E9-C96D16AFA857}" type="slidenum">
              <a:rPr lang="en-US" smtClean="0"/>
              <a:pPr/>
              <a:t>26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Figure 16.10 Contrasting head shapes and fighting strategies in Hawaiian </a:t>
            </a:r>
            <a:r>
              <a:rPr lang="en-US" i="1" smtClean="0">
                <a:latin typeface="Arial" charset="0"/>
              </a:rPr>
              <a:t>Drosophila</a:t>
            </a:r>
          </a:p>
          <a:p>
            <a:pPr eaLnBrk="1" hangingPunct="1"/>
            <a:r>
              <a:rPr lang="en-US" smtClean="0">
                <a:latin typeface="Arial" charset="0"/>
              </a:rPr>
              <a:t>(a) Male </a:t>
            </a:r>
            <a:r>
              <a:rPr lang="en-US" i="1" smtClean="0">
                <a:latin typeface="Arial" charset="0"/>
              </a:rPr>
              <a:t>Drosophila heteroneura</a:t>
            </a:r>
            <a:r>
              <a:rPr lang="en-US" smtClean="0">
                <a:latin typeface="Arial" charset="0"/>
              </a:rPr>
              <a:t> have wide heads; male </a:t>
            </a:r>
            <a:r>
              <a:rPr lang="en-US" i="1" smtClean="0">
                <a:latin typeface="Arial" charset="0"/>
              </a:rPr>
              <a:t>Drosophila silvestris</a:t>
            </a:r>
            <a:r>
              <a:rPr lang="en-US" smtClean="0">
                <a:latin typeface="Arial" charset="0"/>
              </a:rPr>
              <a:t> have narrow heads. (b) </a:t>
            </a:r>
            <a:r>
              <a:rPr lang="en-US" i="1" smtClean="0">
                <a:latin typeface="Arial" charset="0"/>
              </a:rPr>
              <a:t>D. heteroneura</a:t>
            </a:r>
            <a:r>
              <a:rPr lang="en-US" smtClean="0">
                <a:latin typeface="Arial" charset="0"/>
              </a:rPr>
              <a:t> establish display territories on a lek by butting heads;. </a:t>
            </a:r>
            <a:r>
              <a:rPr lang="en-US" i="1" smtClean="0">
                <a:latin typeface="Arial" charset="0"/>
              </a:rPr>
              <a:t>D. silvestris</a:t>
            </a:r>
            <a:r>
              <a:rPr lang="en-US" smtClean="0">
                <a:latin typeface="Arial" charset="0"/>
              </a:rPr>
              <a:t> fight over display territories by rearing up and grappling with one another.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BA57871-DA70-4D82-85E4-52671A511F91}" type="slidenum">
              <a:rPr lang="en-US" smtClean="0"/>
              <a:pPr/>
              <a:t>27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latin typeface="Arial" charset="0"/>
              </a:rPr>
              <a:t>Figure 16.11 Evidence for sexual selection on head width in </a:t>
            </a:r>
            <a:r>
              <a:rPr lang="en-US" i="1" dirty="0" smtClean="0">
                <a:latin typeface="Arial" charset="0"/>
              </a:rPr>
              <a:t>Drosophila </a:t>
            </a:r>
            <a:r>
              <a:rPr lang="en-US" i="1" dirty="0" err="1" smtClean="0">
                <a:latin typeface="Arial" charset="0"/>
              </a:rPr>
              <a:t>heteroneura</a:t>
            </a:r>
            <a:endParaRPr lang="en-US" i="1" dirty="0" smtClean="0">
              <a:latin typeface="Arial" charset="0"/>
            </a:endParaRPr>
          </a:p>
          <a:p>
            <a:pPr eaLnBrk="1" hangingPunct="1"/>
            <a:r>
              <a:rPr lang="en-US" dirty="0" smtClean="0">
                <a:latin typeface="Arial" charset="0"/>
              </a:rPr>
              <a:t>The graph on the left shows the number of copulations achieved by male </a:t>
            </a:r>
            <a:r>
              <a:rPr lang="en-US" i="1" dirty="0" smtClean="0">
                <a:latin typeface="Arial" charset="0"/>
              </a:rPr>
              <a:t>Drosophila </a:t>
            </a:r>
            <a:r>
              <a:rPr lang="en-US" i="1" dirty="0" err="1" smtClean="0">
                <a:latin typeface="Arial" charset="0"/>
              </a:rPr>
              <a:t>heteroneura</a:t>
            </a:r>
            <a:r>
              <a:rPr lang="en-US" dirty="0" smtClean="0">
                <a:latin typeface="Arial" charset="0"/>
              </a:rPr>
              <a:t> when paired with a series of different females, as a function of their head width. The best-fit line indicates that there is a positive relationship between copulation success and head width. The graph on the right compares the head width of winning versus losing males in staged contests. The straight line divides the plot into sections indicating that the wider-headed male won (upper left half) or the narrower-headed male won (lower right half). From </a:t>
            </a:r>
            <a:r>
              <a:rPr lang="en-US" dirty="0" err="1" smtClean="0">
                <a:latin typeface="Arial" charset="0"/>
              </a:rPr>
              <a:t>Boake</a:t>
            </a:r>
            <a:r>
              <a:rPr lang="en-US" dirty="0" smtClean="0">
                <a:latin typeface="Arial" charset="0"/>
              </a:rPr>
              <a:t> et al. (1997).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A2E83B6-0431-40A8-8CC4-66FA4A22E3FA}" type="slidenum">
              <a:rPr lang="en-US" smtClean="0"/>
              <a:pPr/>
              <a:t>28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Table 16.2 Speciation by sexual selection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3A37DFD-4480-4AD3-9EE4-9EE6E1A47D23}" type="slidenum">
              <a:rPr lang="en-US" smtClean="0"/>
              <a:pPr/>
              <a:t>29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3F29129-2036-4727-AA81-CC999C898EE1}" type="slidenum">
              <a:rPr lang="en-US" smtClean="0"/>
              <a:pPr/>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CD73B476-3416-4F34-B0FC-B9A2DD450A14}"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pPr eaLnBrk="1" hangingPunct="1"/>
            <a:endParaRPr lang="en-US" smtClean="0">
              <a:latin typeface="Times" pitchFamily="12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CDDE8992-7603-4749-B484-5BA3430B97EA}" type="slidenum">
              <a:rPr lang="en-US"/>
              <a:pPr/>
              <a:t>31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pPr eaLnBrk="1" hangingPunct="1"/>
            <a:endParaRPr lang="en-US" smtClean="0">
              <a:latin typeface="Times" pitchFamily="12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DD8056A-9D99-42BB-A0AF-DF5FA04F6475}"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Arial" charset="0"/>
              </a:rPr>
              <a:t>Discuss outcome of secondary contact</a:t>
            </a:r>
          </a:p>
          <a:p>
            <a:pPr eaLnBrk="1" hangingPunct="1"/>
            <a:r>
              <a:rPr lang="en-US" smtClean="0">
                <a:latin typeface="Arial" charset="0"/>
              </a:rPr>
              <a:t>Figure 16.12 Prezygotic isolation in allopatric versus sympatric species pairs of </a:t>
            </a:r>
            <a:r>
              <a:rPr lang="en-US" i="1" smtClean="0">
                <a:latin typeface="Arial" charset="0"/>
              </a:rPr>
              <a:t>Drosophila</a:t>
            </a:r>
          </a:p>
          <a:p>
            <a:pPr eaLnBrk="1" hangingPunct="1"/>
            <a:r>
              <a:rPr lang="en-US" smtClean="0">
                <a:latin typeface="Arial" charset="0"/>
              </a:rPr>
              <a:t>These graphs (Coyne and Orr 1997) plot degree of prezygotic isolation versus genetic distance in a variety of sister-species pairs from the genus </a:t>
            </a:r>
            <a:r>
              <a:rPr lang="en-US" i="1" smtClean="0">
                <a:latin typeface="Arial" charset="0"/>
              </a:rPr>
              <a:t>Drosophila</a:t>
            </a:r>
            <a:r>
              <a:rPr lang="en-US" smtClean="0">
                <a:latin typeface="Arial" charset="0"/>
              </a:rPr>
              <a:t>. Prezygotic isolation is estimated from mate-choice tests performed in the laboratory. A value of 0 indicates that different populations freely interbreed (0% prezygotic isolation) and 1 indicates no interbreeding (100% prezygotic isolation). Genetic distance is estimated from differences in allele frequencies found in allozyme surveys. Sibling species with the same degree of overall genetic divergence show much more prezygotic isolation if they live in sympatry.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7AABA4A-A63A-4734-8E3A-1114A64D2B31}" type="slidenum">
              <a:rPr lang="en-US" smtClean="0"/>
              <a:pPr/>
              <a:t>35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Arial" charset="0"/>
              </a:rPr>
              <a:t>Table 16.3 Outcomes of secondary contact and hybridization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26B4CA2-E1C9-4285-AFCB-533BBE10DA58}"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Arial" charset="0"/>
              </a:rPr>
              <a:t>Figure 16.13 Hybrid sagebrush are intermediate in form between parental subspecies</a:t>
            </a:r>
          </a:p>
          <a:p>
            <a:pPr eaLnBrk="1" hangingPunct="1"/>
            <a:r>
              <a:rPr lang="en-US" smtClean="0">
                <a:latin typeface="Arial" charset="0"/>
              </a:rPr>
              <a:t>On this graph, a quantity called the principal component score is plotted against the elevation where sagebrush plants were sampled. Principal component analysis (PCA) is a statistical procedure for distilling information from many correlated variables into one or two quantities that summarize the variation measured among individuals in the study. In this case, Carl Freeman and colleagues (1991) measured a large series of morphological traits in sagebrush such as height, circumference, crown diameter, and branch length. The PCA was performed to combine these many variables into a single quantity, the PCA score, that summarizes overall size and shape. Each data point represents an individual.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22C0988-1C5B-4E97-B8F6-D1E1A9F7A96E}" type="slidenum">
              <a:rPr lang="en-US" smtClean="0"/>
              <a:pPr/>
              <a:t>37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Arial" charset="0"/>
              </a:rPr>
              <a:t>Figure 16.14 Relative fitness of big sagebrush taxa</a:t>
            </a:r>
          </a:p>
          <a:p>
            <a:pPr eaLnBrk="1" hangingPunct="1"/>
            <a:r>
              <a:rPr lang="en-US" smtClean="0">
                <a:latin typeface="Arial" charset="0"/>
              </a:rPr>
              <a:t>The vertical axis on this graph plots an overall measure of fitness that combines data on survivorship, flowering, seed production, and seed germination rate. The data are expressed as relative fitness by assigning a value of 1.0 to the group that had the highest fitness in each of three experimental gardens and then expressing the fitness of the other groups as a percentage of that group's fitness. The horizontal axis indicates whether the data come from gardens at the basin, intermediate, or mountain elevations. From Wang et al. (1997).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3B37502-10DD-49FD-8187-DBF71389FE88}" type="slidenum">
              <a:rPr lang="en-US" smtClean="0"/>
              <a:pPr/>
              <a:t>38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0D72CE5-A9BB-46D7-8573-33E5592C0A31}" type="slidenum">
              <a:rPr lang="en-US" smtClean="0"/>
              <a:pPr/>
              <a:t>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7D9CADC-8D33-4236-A422-07B86F74B662}" type="slidenum">
              <a:rPr lang="en-US" smtClean="0"/>
              <a:pPr/>
              <a:t>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latin typeface="Arial" charset="0"/>
              </a:rPr>
              <a:t>Figure 16.1 Phylogenetic species</a:t>
            </a:r>
          </a:p>
          <a:p>
            <a:pPr eaLnBrk="1" hangingPunct="1"/>
            <a:r>
              <a:rPr lang="en-US" smtClean="0">
                <a:latin typeface="Arial" charset="0"/>
              </a:rPr>
              <a:t>The taxa labeled A-G on the tips of this phylogeny represent distinct species. Groups labeled G</a:t>
            </a:r>
            <a:r>
              <a:rPr lang="en-US" baseline="-25000" smtClean="0">
                <a:latin typeface="Arial" charset="0"/>
              </a:rPr>
              <a:t>1</a:t>
            </a:r>
            <a:r>
              <a:rPr lang="en-US" smtClean="0">
                <a:latin typeface="Arial" charset="0"/>
              </a:rPr>
              <a:t>, G</a:t>
            </a:r>
            <a:r>
              <a:rPr lang="en-US" baseline="-25000" smtClean="0">
                <a:latin typeface="Arial" charset="0"/>
              </a:rPr>
              <a:t>2</a:t>
            </a:r>
            <a:r>
              <a:rPr lang="en-US" smtClean="0">
                <a:latin typeface="Arial" charset="0"/>
              </a:rPr>
              <a:t> etc. represent populations of the same species.</a:t>
            </a:r>
          </a:p>
          <a:p>
            <a:pPr eaLnBrk="1" hangingPunct="1"/>
            <a:endParaRPr lang="en-US" smtClean="0">
              <a:latin typeface="Arial" charset="0"/>
            </a:endParaRPr>
          </a:p>
          <a:p>
            <a:pPr eaLnBrk="1" hangingPunct="1"/>
            <a:r>
              <a:rPr lang="en-US" smtClean="0">
                <a:latin typeface="Arial" charset="0"/>
              </a:rPr>
              <a:t>Problem is what to include and what to exclude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55FB93-1A9F-43AA-B434-5681EFCB7FD5}" type="slidenum">
              <a:rPr lang="en-US" smtClean="0"/>
              <a:pPr/>
              <a:t>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charset="0"/>
              </a:rPr>
              <a:t>Figure 16.1 Phylogenetic species</a:t>
            </a:r>
          </a:p>
          <a:p>
            <a:pPr eaLnBrk="1" hangingPunct="1"/>
            <a:r>
              <a:rPr lang="en-US" smtClean="0">
                <a:latin typeface="Arial" charset="0"/>
              </a:rPr>
              <a:t>The taxa labeled A-G on the tips of this phylogeny represent distinct species. Groups labeled G</a:t>
            </a:r>
            <a:r>
              <a:rPr lang="en-US" baseline="-25000" smtClean="0">
                <a:latin typeface="Arial" charset="0"/>
              </a:rPr>
              <a:t>1</a:t>
            </a:r>
            <a:r>
              <a:rPr lang="en-US" smtClean="0">
                <a:latin typeface="Arial" charset="0"/>
              </a:rPr>
              <a:t>, G</a:t>
            </a:r>
            <a:r>
              <a:rPr lang="en-US" baseline="-25000" smtClean="0">
                <a:latin typeface="Arial" charset="0"/>
              </a:rPr>
              <a:t>2</a:t>
            </a:r>
            <a:r>
              <a:rPr lang="en-US" smtClean="0">
                <a:latin typeface="Arial" charset="0"/>
              </a:rPr>
              <a:t> etc. represent populations of the same species.</a:t>
            </a:r>
          </a:p>
          <a:p>
            <a:pPr eaLnBrk="1" hangingPunct="1"/>
            <a:endParaRPr lang="en-US" smtClean="0">
              <a:latin typeface="Arial" charset="0"/>
            </a:endParaRPr>
          </a:p>
          <a:p>
            <a:pPr eaLnBrk="1" hangingPunct="1"/>
            <a:r>
              <a:rPr lang="en-US" smtClean="0">
                <a:latin typeface="Arial" charset="0"/>
              </a:rPr>
              <a:t>Problem is what to include and what to exclude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9CC1131-4110-4903-A3FA-15B1E5B91A19}" type="slidenum">
              <a:rPr lang="en-US" smtClean="0"/>
              <a:pPr/>
              <a:t>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228600" indent="-228600" eaLnBrk="1" hangingPunct="1"/>
            <a:r>
              <a:rPr lang="en-US" smtClean="0">
                <a:latin typeface="Arial" charset="0"/>
              </a:rPr>
              <a:t>Figure 16.4a Elephant diversity</a:t>
            </a:r>
          </a:p>
          <a:p>
            <a:pPr marL="228600" indent="-228600" eaLnBrk="1" hangingPunct="1">
              <a:buFontTx/>
              <a:buAutoNum type="alphaLcParenBoth"/>
            </a:pPr>
            <a:r>
              <a:rPr lang="en-US" smtClean="0">
                <a:latin typeface="Arial" charset="0"/>
              </a:rPr>
              <a:t>In West Africa, elephants that live in forest habitats (left) have morphological characteristics that distinguish them from savanna-dwelling elephants (right) from west, central, and east Africa.</a:t>
            </a:r>
          </a:p>
          <a:p>
            <a:pPr marL="228600" indent="-228600" eaLnBrk="1" hangingPunct="1">
              <a:buFontTx/>
              <a:buAutoNum type="alphaLcParenBoth"/>
            </a:pPr>
            <a:r>
              <a:rPr lang="en-US" smtClean="0"/>
              <a:t>Forest elephants: Physical differences include a longer, narrower jaw, rounded ears and smaller body size. While a male savanna elephant grows to be about 10 feet tall, a male forest elephant rarely reaches a height of 8 feet.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D79A8D-7028-4D82-97AE-40BC6EA54635}" type="slidenum">
              <a:rPr lang="en-US" smtClean="0"/>
              <a:pPr/>
              <a:t>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charset="0"/>
              </a:rPr>
              <a:t>Figure 16.4b Elephant diversity</a:t>
            </a:r>
          </a:p>
          <a:p>
            <a:pPr eaLnBrk="1" hangingPunct="1"/>
            <a:r>
              <a:rPr lang="en-US" smtClean="0">
                <a:latin typeface="Arial" charset="0"/>
              </a:rPr>
              <a:t>(b) This evolutionary tree indicates that forest-dwelling elephants are a distinct phylogenetic species.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DB01FEA-C5AE-4656-A9A3-29F366BD9930}" type="slidenum">
              <a:rPr lang="en-US" smtClean="0"/>
              <a:pPr/>
              <a:t>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charset="0"/>
              </a:rPr>
              <a:t>Figure 16.2 A cosmopolitan copepod</a:t>
            </a:r>
          </a:p>
          <a:p>
            <a:pPr eaLnBrk="1" hangingPunct="1"/>
            <a:r>
              <a:rPr lang="en-US" i="1" smtClean="0">
                <a:latin typeface="Arial" charset="0"/>
              </a:rPr>
              <a:t>Eurytemora affinis</a:t>
            </a:r>
            <a:r>
              <a:rPr lang="en-US" smtClean="0">
                <a:latin typeface="Arial" charset="0"/>
              </a:rPr>
              <a:t> is a common inhabitant of coastal environments throughout the world.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DD6D5-4DF5-4849-906A-BE9B0CED6F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BE4F4-0AF9-47C7-8583-623FE2A761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91EBE-5C8B-432B-A639-C2DC8C0BF4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69215-D6BE-4556-B768-AE8C1D143F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98562-6280-460E-A5FC-60538237A3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D8906-EBC6-4A57-B78D-CCE78653F0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C028EA-6146-4B34-A797-AB63B85FC2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860EFF-A600-4995-95D6-C65D89375E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1B4B67-BD57-4368-81B3-E0102F4650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EA761-CB1E-4EE5-A781-F16FBEF08F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C659F8-2EF0-4C5A-BE84-0EFED69E04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65047AC-FEC3-4662-99EA-4A7740F8BF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D7A"/>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nvSpPr>
        <p:spPr bwMode="auto">
          <a:xfrm>
            <a:off x="1066800" y="1828800"/>
            <a:ext cx="6400800" cy="1524000"/>
          </a:xfrm>
          <a:prstGeom prst="rect">
            <a:avLst/>
          </a:prstGeom>
          <a:noFill/>
          <a:ln w="9525">
            <a:noFill/>
            <a:miter lim="800000"/>
            <a:headEnd/>
            <a:tailEnd/>
          </a:ln>
        </p:spPr>
        <p:txBody>
          <a:bodyPr/>
          <a:lstStyle/>
          <a:p>
            <a:pPr algn="ctr"/>
            <a:endParaRPr lang="en-US" sz="4400" b="1">
              <a:solidFill>
                <a:srgbClr val="FFFFFF"/>
              </a:solidFill>
              <a:latin typeface="Verdana" pitchFamily="34" charset="0"/>
            </a:endParaRPr>
          </a:p>
          <a:p>
            <a:pPr algn="ctr">
              <a:lnSpc>
                <a:spcPct val="120000"/>
              </a:lnSpc>
            </a:pPr>
            <a:r>
              <a:rPr lang="en-US" sz="4400">
                <a:solidFill>
                  <a:srgbClr val="FFFFFF"/>
                </a:solidFill>
                <a:latin typeface="Verdana" pitchFamily="34" charset="0"/>
              </a:rPr>
              <a:t>Species and Mechanisms of Speciation</a:t>
            </a:r>
            <a:endParaRPr lang="en-US" sz="440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6_F03"/>
          <p:cNvPicPr>
            <a:picLocks noChangeAspect="1" noChangeArrowheads="1"/>
          </p:cNvPicPr>
          <p:nvPr/>
        </p:nvPicPr>
        <p:blipFill>
          <a:blip r:embed="rId3" cstate="print"/>
          <a:srcRect/>
          <a:stretch>
            <a:fillRect/>
          </a:stretch>
        </p:blipFill>
        <p:spPr bwMode="auto">
          <a:xfrm>
            <a:off x="889000" y="228600"/>
            <a:ext cx="7377113" cy="6399213"/>
          </a:xfrm>
          <a:prstGeom prst="rect">
            <a:avLst/>
          </a:prstGeom>
          <a:noFill/>
          <a:ln w="9525">
            <a:noFill/>
            <a:miter lim="800000"/>
            <a:headEnd/>
            <a:tailEnd/>
          </a:ln>
        </p:spPr>
      </p:pic>
      <p:sp>
        <p:nvSpPr>
          <p:cNvPr id="11267" name="Text Box 5"/>
          <p:cNvSpPr txBox="1">
            <a:spLocks noChangeArrowheads="1"/>
          </p:cNvSpPr>
          <p:nvPr/>
        </p:nvSpPr>
        <p:spPr bwMode="auto">
          <a:xfrm>
            <a:off x="2193925" y="2479675"/>
            <a:ext cx="404813" cy="457200"/>
          </a:xfrm>
          <a:prstGeom prst="rect">
            <a:avLst/>
          </a:prstGeom>
          <a:noFill/>
          <a:ln w="9525">
            <a:noFill/>
            <a:miter lim="800000"/>
            <a:headEnd/>
            <a:tailEnd/>
          </a:ln>
        </p:spPr>
        <p:txBody>
          <a:bodyPr wrap="none">
            <a:spAutoFit/>
          </a:bodyPr>
          <a:lstStyle/>
          <a:p>
            <a:r>
              <a:rPr lang="en-US">
                <a:latin typeface="Arial" charset="0"/>
                <a:cs typeface="Arial" charset="0"/>
              </a:rPr>
              <a:t>X</a:t>
            </a:r>
          </a:p>
        </p:txBody>
      </p:sp>
      <p:sp>
        <p:nvSpPr>
          <p:cNvPr id="11268" name="Text Box 6"/>
          <p:cNvSpPr txBox="1">
            <a:spLocks noChangeArrowheads="1"/>
          </p:cNvSpPr>
          <p:nvPr/>
        </p:nvSpPr>
        <p:spPr bwMode="auto">
          <a:xfrm>
            <a:off x="2947988" y="2438400"/>
            <a:ext cx="404812" cy="457200"/>
          </a:xfrm>
          <a:prstGeom prst="rect">
            <a:avLst/>
          </a:prstGeom>
          <a:noFill/>
          <a:ln w="9525">
            <a:noFill/>
            <a:miter lim="800000"/>
            <a:headEnd/>
            <a:tailEnd/>
          </a:ln>
        </p:spPr>
        <p:txBody>
          <a:bodyPr wrap="none">
            <a:spAutoFit/>
          </a:bodyPr>
          <a:lstStyle/>
          <a:p>
            <a:r>
              <a:rPr lang="en-US">
                <a:latin typeface="Arial" charset="0"/>
                <a:cs typeface="Arial" charset="0"/>
              </a:rPr>
              <a:t>X</a:t>
            </a:r>
          </a:p>
        </p:txBody>
      </p:sp>
      <p:sp>
        <p:nvSpPr>
          <p:cNvPr id="11269" name="Text Box 7"/>
          <p:cNvSpPr txBox="1">
            <a:spLocks noChangeArrowheads="1"/>
          </p:cNvSpPr>
          <p:nvPr/>
        </p:nvSpPr>
        <p:spPr bwMode="auto">
          <a:xfrm>
            <a:off x="6453188" y="2514600"/>
            <a:ext cx="404812" cy="457200"/>
          </a:xfrm>
          <a:prstGeom prst="rect">
            <a:avLst/>
          </a:prstGeom>
          <a:noFill/>
          <a:ln w="9525">
            <a:noFill/>
            <a:miter lim="800000"/>
            <a:headEnd/>
            <a:tailEnd/>
          </a:ln>
        </p:spPr>
        <p:txBody>
          <a:bodyPr wrap="none">
            <a:spAutoFit/>
          </a:bodyPr>
          <a:lstStyle/>
          <a:p>
            <a:r>
              <a:rPr lang="en-US">
                <a:latin typeface="Arial" charset="0"/>
                <a:cs typeface="Arial" charset="0"/>
              </a:rPr>
              <a:t>X</a:t>
            </a:r>
          </a:p>
        </p:txBody>
      </p:sp>
      <p:sp>
        <p:nvSpPr>
          <p:cNvPr id="11270" name="Text Box 8"/>
          <p:cNvSpPr txBox="1">
            <a:spLocks noChangeArrowheads="1"/>
          </p:cNvSpPr>
          <p:nvPr/>
        </p:nvSpPr>
        <p:spPr bwMode="auto">
          <a:xfrm>
            <a:off x="5691188" y="2438400"/>
            <a:ext cx="404812" cy="457200"/>
          </a:xfrm>
          <a:prstGeom prst="rect">
            <a:avLst/>
          </a:prstGeom>
          <a:noFill/>
          <a:ln w="9525">
            <a:noFill/>
            <a:miter lim="800000"/>
            <a:headEnd/>
            <a:tailEnd/>
          </a:ln>
        </p:spPr>
        <p:txBody>
          <a:bodyPr wrap="none">
            <a:spAutoFit/>
          </a:bodyPr>
          <a:lstStyle/>
          <a:p>
            <a:r>
              <a:rPr lang="en-US">
                <a:latin typeface="Arial" charset="0"/>
                <a:cs typeface="Arial" charset="0"/>
              </a:rPr>
              <a:t>X</a:t>
            </a:r>
          </a:p>
        </p:txBody>
      </p:sp>
      <p:sp>
        <p:nvSpPr>
          <p:cNvPr id="11271" name="Text Box 9"/>
          <p:cNvSpPr txBox="1">
            <a:spLocks noChangeArrowheads="1"/>
          </p:cNvSpPr>
          <p:nvPr/>
        </p:nvSpPr>
        <p:spPr bwMode="auto">
          <a:xfrm>
            <a:off x="4419600" y="5657850"/>
            <a:ext cx="4724400" cy="830263"/>
          </a:xfrm>
          <a:prstGeom prst="rect">
            <a:avLst/>
          </a:prstGeom>
          <a:noFill/>
          <a:ln w="9525">
            <a:noFill/>
            <a:miter lim="800000"/>
            <a:headEnd/>
            <a:tailEnd/>
          </a:ln>
        </p:spPr>
        <p:txBody>
          <a:bodyPr>
            <a:spAutoFit/>
          </a:bodyPr>
          <a:lstStyle/>
          <a:p>
            <a:r>
              <a:rPr lang="en-US" b="1">
                <a:latin typeface="Arial" charset="0"/>
                <a:cs typeface="Arial" charset="0"/>
              </a:rPr>
              <a:t>Conclusion:</a:t>
            </a:r>
          </a:p>
          <a:p>
            <a:r>
              <a:rPr lang="en-US" b="1">
                <a:latin typeface="Arial" charset="0"/>
                <a:cs typeface="Arial" charset="0"/>
              </a:rPr>
              <a:t>    BSC and PSC  are congruent</a:t>
            </a:r>
          </a:p>
        </p:txBody>
      </p:sp>
      <p:sp>
        <p:nvSpPr>
          <p:cNvPr id="11272" name="Text Box 10"/>
          <p:cNvSpPr txBox="1">
            <a:spLocks noChangeArrowheads="1"/>
          </p:cNvSpPr>
          <p:nvPr/>
        </p:nvSpPr>
        <p:spPr bwMode="auto">
          <a:xfrm>
            <a:off x="517525" y="4232275"/>
            <a:ext cx="2343150" cy="830263"/>
          </a:xfrm>
          <a:prstGeom prst="rect">
            <a:avLst/>
          </a:prstGeom>
          <a:noFill/>
          <a:ln w="9525">
            <a:noFill/>
            <a:miter lim="800000"/>
            <a:headEnd/>
            <a:tailEnd/>
          </a:ln>
        </p:spPr>
        <p:txBody>
          <a:bodyPr wrap="none">
            <a:spAutoFit/>
          </a:bodyPr>
          <a:lstStyle/>
          <a:p>
            <a:r>
              <a:rPr lang="en-US" b="1">
                <a:latin typeface="Arial" charset="0"/>
                <a:cs typeface="Arial" charset="0"/>
              </a:rPr>
              <a:t> x = not able to</a:t>
            </a:r>
          </a:p>
          <a:p>
            <a:r>
              <a:rPr lang="en-US" b="1">
                <a:latin typeface="Arial" charset="0"/>
                <a:cs typeface="Arial" charset="0"/>
              </a:rPr>
              <a:t>        mate</a:t>
            </a:r>
          </a:p>
        </p:txBody>
      </p:sp>
      <p:sp>
        <p:nvSpPr>
          <p:cNvPr id="11273" name="Text Box 6"/>
          <p:cNvSpPr txBox="1">
            <a:spLocks noChangeArrowheads="1"/>
          </p:cNvSpPr>
          <p:nvPr/>
        </p:nvSpPr>
        <p:spPr bwMode="auto">
          <a:xfrm>
            <a:off x="5005388" y="2438400"/>
            <a:ext cx="404812" cy="457200"/>
          </a:xfrm>
          <a:prstGeom prst="rect">
            <a:avLst/>
          </a:prstGeom>
          <a:noFill/>
          <a:ln w="9525">
            <a:noFill/>
            <a:miter lim="800000"/>
            <a:headEnd/>
            <a:tailEnd/>
          </a:ln>
        </p:spPr>
        <p:txBody>
          <a:bodyPr>
            <a:spAutoFit/>
          </a:bodyPr>
          <a:lstStyle/>
          <a:p>
            <a:r>
              <a:rPr lang="en-US">
                <a:latin typeface="Arial" charset="0"/>
                <a:cs typeface="Arial" charset="0"/>
              </a:rPr>
              <a:t>X</a:t>
            </a:r>
          </a:p>
        </p:txBody>
      </p:sp>
      <p:sp>
        <p:nvSpPr>
          <p:cNvPr id="11274" name="Text Box 6"/>
          <p:cNvSpPr txBox="1">
            <a:spLocks noChangeArrowheads="1"/>
          </p:cNvSpPr>
          <p:nvPr/>
        </p:nvSpPr>
        <p:spPr bwMode="auto">
          <a:xfrm>
            <a:off x="4419600" y="2514600"/>
            <a:ext cx="404813" cy="457200"/>
          </a:xfrm>
          <a:prstGeom prst="rect">
            <a:avLst/>
          </a:prstGeom>
          <a:noFill/>
          <a:ln w="9525">
            <a:noFill/>
            <a:miter lim="800000"/>
            <a:headEnd/>
            <a:tailEnd/>
          </a:ln>
        </p:spPr>
        <p:txBody>
          <a:bodyPr wrap="none">
            <a:spAutoFit/>
          </a:bodyPr>
          <a:lstStyle/>
          <a:p>
            <a:r>
              <a:rPr lang="en-US">
                <a:latin typeface="Arial" charset="0"/>
                <a:cs typeface="Arial" charset="0"/>
              </a:rPr>
              <a:t>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6_F05"/>
          <p:cNvPicPr>
            <a:picLocks noChangeAspect="1" noChangeArrowheads="1"/>
          </p:cNvPicPr>
          <p:nvPr/>
        </p:nvPicPr>
        <p:blipFill>
          <a:blip r:embed="rId3" cstate="print"/>
          <a:srcRect/>
          <a:stretch>
            <a:fillRect/>
          </a:stretch>
        </p:blipFill>
        <p:spPr bwMode="auto">
          <a:xfrm>
            <a:off x="168275" y="990600"/>
            <a:ext cx="7924800" cy="5572125"/>
          </a:xfrm>
          <a:prstGeom prst="rect">
            <a:avLst/>
          </a:prstGeom>
          <a:noFill/>
          <a:ln w="9525">
            <a:noFill/>
            <a:miter lim="800000"/>
            <a:headEnd/>
            <a:tailEnd/>
          </a:ln>
        </p:spPr>
      </p:pic>
      <p:sp>
        <p:nvSpPr>
          <p:cNvPr id="12291" name="Text Box 3"/>
          <p:cNvSpPr txBox="1">
            <a:spLocks noChangeArrowheads="1"/>
          </p:cNvSpPr>
          <p:nvPr/>
        </p:nvSpPr>
        <p:spPr bwMode="auto">
          <a:xfrm>
            <a:off x="0" y="193675"/>
            <a:ext cx="9282113" cy="830263"/>
          </a:xfrm>
          <a:prstGeom prst="rect">
            <a:avLst/>
          </a:prstGeom>
          <a:noFill/>
          <a:ln w="9525">
            <a:noFill/>
            <a:miter lim="800000"/>
            <a:headEnd/>
            <a:tailEnd/>
          </a:ln>
        </p:spPr>
        <p:txBody>
          <a:bodyPr wrap="none">
            <a:spAutoFit/>
          </a:bodyPr>
          <a:lstStyle/>
          <a:p>
            <a:r>
              <a:rPr lang="en-US" b="1">
                <a:latin typeface="Arial" charset="0"/>
                <a:cs typeface="Arial" charset="0"/>
              </a:rPr>
              <a:t>III. Origins of Species:</a:t>
            </a:r>
          </a:p>
          <a:p>
            <a:r>
              <a:rPr lang="en-US" b="1">
                <a:latin typeface="Arial" charset="0"/>
                <a:cs typeface="Arial" charset="0"/>
              </a:rPr>
              <a:t>A. Allopatry: physical isolation becomes a barrier to gene flow</a:t>
            </a:r>
          </a:p>
        </p:txBody>
      </p:sp>
      <p:sp>
        <p:nvSpPr>
          <p:cNvPr id="12292" name="Text Box 4"/>
          <p:cNvSpPr txBox="1">
            <a:spLocks noChangeArrowheads="1"/>
          </p:cNvSpPr>
          <p:nvPr/>
        </p:nvSpPr>
        <p:spPr bwMode="auto">
          <a:xfrm>
            <a:off x="2133600" y="3622675"/>
            <a:ext cx="4756150" cy="461963"/>
          </a:xfrm>
          <a:prstGeom prst="rect">
            <a:avLst/>
          </a:prstGeom>
          <a:noFill/>
          <a:ln w="9525">
            <a:noFill/>
            <a:miter lim="800000"/>
            <a:headEnd/>
            <a:tailEnd/>
          </a:ln>
        </p:spPr>
        <p:txBody>
          <a:bodyPr wrap="none">
            <a:spAutoFit/>
          </a:bodyPr>
          <a:lstStyle/>
          <a:p>
            <a:r>
              <a:rPr lang="en-US">
                <a:latin typeface="Arial" charset="0"/>
                <a:cs typeface="Arial" charset="0"/>
              </a:rPr>
              <a:t>(development of a natural barrier)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6_F06"/>
          <p:cNvPicPr>
            <a:picLocks noChangeAspect="1" noChangeArrowheads="1"/>
          </p:cNvPicPr>
          <p:nvPr/>
        </p:nvPicPr>
        <p:blipFill>
          <a:blip r:embed="rId3" cstate="print"/>
          <a:srcRect/>
          <a:stretch>
            <a:fillRect/>
          </a:stretch>
        </p:blipFill>
        <p:spPr bwMode="auto">
          <a:xfrm>
            <a:off x="2616200" y="228600"/>
            <a:ext cx="3929063" cy="6399213"/>
          </a:xfrm>
          <a:prstGeom prst="rect">
            <a:avLst/>
          </a:prstGeom>
          <a:noFill/>
          <a:ln w="9525">
            <a:noFill/>
            <a:miter lim="800000"/>
            <a:headEnd/>
            <a:tailEnd/>
          </a:ln>
        </p:spPr>
      </p:pic>
      <p:sp>
        <p:nvSpPr>
          <p:cNvPr id="13315" name="Rectangle 3"/>
          <p:cNvSpPr>
            <a:spLocks noChangeArrowheads="1"/>
          </p:cNvSpPr>
          <p:nvPr/>
        </p:nvSpPr>
        <p:spPr bwMode="auto">
          <a:xfrm>
            <a:off x="1219200" y="914400"/>
            <a:ext cx="3209925" cy="461963"/>
          </a:xfrm>
          <a:prstGeom prst="rect">
            <a:avLst/>
          </a:prstGeom>
          <a:noFill/>
          <a:ln w="9525">
            <a:noFill/>
            <a:miter lim="800000"/>
            <a:headEnd/>
            <a:tailEnd/>
          </a:ln>
        </p:spPr>
        <p:txBody>
          <a:bodyPr wrap="none">
            <a:spAutoFit/>
          </a:bodyPr>
          <a:lstStyle/>
          <a:p>
            <a:pPr eaLnBrk="1" hangingPunct="1">
              <a:spcBef>
                <a:spcPct val="30000"/>
              </a:spcBef>
            </a:pPr>
            <a:r>
              <a:rPr lang="en-US" b="1">
                <a:latin typeface="Arial" charset="0"/>
                <a:cs typeface="Arial" charset="0"/>
              </a:rPr>
              <a:t>Hawaiian</a:t>
            </a:r>
            <a:r>
              <a:rPr lang="en-US">
                <a:latin typeface="Arial" charset="0"/>
                <a:cs typeface="Arial" charset="0"/>
              </a:rPr>
              <a:t> </a:t>
            </a:r>
            <a:r>
              <a:rPr lang="en-US" b="1" i="1">
                <a:latin typeface="Arial" charset="0"/>
                <a:cs typeface="Arial" charset="0"/>
              </a:rPr>
              <a:t>Drosophila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6_F07"/>
          <p:cNvPicPr>
            <a:picLocks noChangeAspect="1" noChangeArrowheads="1"/>
          </p:cNvPicPr>
          <p:nvPr/>
        </p:nvPicPr>
        <p:blipFill>
          <a:blip r:embed="rId3" cstate="print"/>
          <a:srcRect/>
          <a:stretch>
            <a:fillRect/>
          </a:stretch>
        </p:blipFill>
        <p:spPr bwMode="auto">
          <a:xfrm>
            <a:off x="1066800" y="849313"/>
            <a:ext cx="7010400" cy="6008687"/>
          </a:xfrm>
          <a:prstGeom prst="rect">
            <a:avLst/>
          </a:prstGeom>
          <a:noFill/>
          <a:ln w="9525">
            <a:noFill/>
            <a:miter lim="800000"/>
            <a:headEnd/>
            <a:tailEnd/>
          </a:ln>
        </p:spPr>
      </p:pic>
      <p:sp>
        <p:nvSpPr>
          <p:cNvPr id="14339" name="Rectangle 3"/>
          <p:cNvSpPr>
            <a:spLocks noChangeArrowheads="1"/>
          </p:cNvSpPr>
          <p:nvPr/>
        </p:nvSpPr>
        <p:spPr bwMode="auto">
          <a:xfrm>
            <a:off x="265113" y="228600"/>
            <a:ext cx="8699818" cy="446276"/>
          </a:xfrm>
          <a:prstGeom prst="rect">
            <a:avLst/>
          </a:prstGeom>
          <a:noFill/>
          <a:ln w="9525">
            <a:noFill/>
            <a:miter lim="800000"/>
            <a:headEnd/>
            <a:tailEnd/>
          </a:ln>
        </p:spPr>
        <p:txBody>
          <a:bodyPr wrap="none">
            <a:spAutoFit/>
          </a:bodyPr>
          <a:lstStyle/>
          <a:p>
            <a:r>
              <a:rPr lang="en-US" sz="2300" b="1" dirty="0">
                <a:latin typeface="Arial" pitchFamily="34" charset="0"/>
                <a:cs typeface="Arial" pitchFamily="34" charset="0"/>
              </a:rPr>
              <a:t>Evidence for speciation by dispersal and colonization events</a:t>
            </a:r>
          </a:p>
        </p:txBody>
      </p:sp>
      <p:sp>
        <p:nvSpPr>
          <p:cNvPr id="14340" name="Rectangle 4"/>
          <p:cNvSpPr>
            <a:spLocks noChangeArrowheads="1"/>
          </p:cNvSpPr>
          <p:nvPr/>
        </p:nvSpPr>
        <p:spPr bwMode="auto">
          <a:xfrm>
            <a:off x="-76200" y="2895600"/>
            <a:ext cx="9470862" cy="446276"/>
          </a:xfrm>
          <a:prstGeom prst="rect">
            <a:avLst/>
          </a:prstGeom>
          <a:noFill/>
          <a:ln w="9525">
            <a:noFill/>
            <a:miter lim="800000"/>
            <a:headEnd/>
            <a:tailEnd/>
          </a:ln>
        </p:spPr>
        <p:txBody>
          <a:bodyPr wrap="none">
            <a:spAutoFit/>
          </a:bodyPr>
          <a:lstStyle/>
          <a:p>
            <a:r>
              <a:rPr lang="en-US" sz="2300" b="1">
                <a:latin typeface="Arial" pitchFamily="34" charset="0"/>
                <a:cs typeface="Arial" pitchFamily="34" charset="0"/>
              </a:rPr>
              <a:t>The five </a:t>
            </a:r>
            <a:r>
              <a:rPr lang="en-US" sz="2300" b="1" i="1">
                <a:latin typeface="Arial" pitchFamily="34" charset="0"/>
                <a:cs typeface="Arial" pitchFamily="34" charset="0"/>
              </a:rPr>
              <a:t>Drosophila</a:t>
            </a:r>
            <a:r>
              <a:rPr lang="en-US" sz="2300" b="1">
                <a:latin typeface="Arial" pitchFamily="34" charset="0"/>
                <a:cs typeface="Arial" pitchFamily="34" charset="0"/>
              </a:rPr>
              <a:t> species on the tree are a closely related group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6_F08a"/>
          <p:cNvPicPr>
            <a:picLocks noChangeAspect="1" noChangeArrowheads="1"/>
          </p:cNvPicPr>
          <p:nvPr/>
        </p:nvPicPr>
        <p:blipFill>
          <a:blip r:embed="rId3" cstate="print"/>
          <a:srcRect/>
          <a:stretch>
            <a:fillRect/>
          </a:stretch>
        </p:blipFill>
        <p:spPr bwMode="auto">
          <a:xfrm>
            <a:off x="304800" y="381000"/>
            <a:ext cx="8531225" cy="6113463"/>
          </a:xfrm>
          <a:prstGeom prst="rect">
            <a:avLst/>
          </a:prstGeom>
          <a:noFill/>
          <a:ln w="9525">
            <a:noFill/>
            <a:miter lim="800000"/>
            <a:headEnd/>
            <a:tailEnd/>
          </a:ln>
        </p:spPr>
      </p:pic>
      <p:sp>
        <p:nvSpPr>
          <p:cNvPr id="15363" name="Rectangle 3"/>
          <p:cNvSpPr>
            <a:spLocks noChangeArrowheads="1"/>
          </p:cNvSpPr>
          <p:nvPr/>
        </p:nvSpPr>
        <p:spPr bwMode="auto">
          <a:xfrm>
            <a:off x="1066800" y="0"/>
            <a:ext cx="6799263" cy="461963"/>
          </a:xfrm>
          <a:prstGeom prst="rect">
            <a:avLst/>
          </a:prstGeom>
          <a:noFill/>
          <a:ln w="9525">
            <a:noFill/>
            <a:miter lim="800000"/>
            <a:headEnd/>
            <a:tailEnd/>
          </a:ln>
        </p:spPr>
        <p:txBody>
          <a:bodyPr wrap="none">
            <a:spAutoFit/>
          </a:bodyPr>
          <a:lstStyle/>
          <a:p>
            <a:r>
              <a:rPr lang="en-US" b="1">
                <a:latin typeface="Arial" charset="0"/>
                <a:cs typeface="Arial" charset="0"/>
              </a:rPr>
              <a:t>Snapping shrimp speciated due to vicariance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6_F08b"/>
          <p:cNvPicPr>
            <a:picLocks noChangeAspect="1" noChangeArrowheads="1"/>
          </p:cNvPicPr>
          <p:nvPr/>
        </p:nvPicPr>
        <p:blipFill>
          <a:blip r:embed="rId3" cstate="print"/>
          <a:srcRect/>
          <a:stretch>
            <a:fillRect/>
          </a:stretch>
        </p:blipFill>
        <p:spPr bwMode="auto">
          <a:xfrm>
            <a:off x="1803400" y="228600"/>
            <a:ext cx="554196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latin typeface="Arial" charset="0"/>
                <a:cs typeface="Arial" charset="0"/>
              </a:rPr>
              <a:t>B. Sympatric Speciation</a:t>
            </a:r>
          </a:p>
        </p:txBody>
      </p:sp>
      <p:sp>
        <p:nvSpPr>
          <p:cNvPr id="17411" name="Rectangle 3"/>
          <p:cNvSpPr>
            <a:spLocks noGrp="1" noChangeArrowheads="1"/>
          </p:cNvSpPr>
          <p:nvPr>
            <p:ph type="body" idx="1"/>
          </p:nvPr>
        </p:nvSpPr>
        <p:spPr/>
        <p:txBody>
          <a:bodyPr/>
          <a:lstStyle/>
          <a:p>
            <a:pPr eaLnBrk="1" hangingPunct="1"/>
            <a:r>
              <a:rPr lang="en-US" b="1" smtClean="0">
                <a:latin typeface="Arial" charset="0"/>
                <a:cs typeface="Arial" charset="0"/>
              </a:rPr>
              <a:t>Barriers to gene flow arise at a very local scale, often due to fine scale local environmental adaptation. Populations are not geographically isolated</a:t>
            </a:r>
          </a:p>
          <a:p>
            <a:pPr eaLnBrk="1" hangingPunct="1">
              <a:buFontTx/>
              <a:buNone/>
            </a:pPr>
            <a:endParaRPr lang="en-US" b="1" smtClean="0">
              <a:latin typeface="Arial" charset="0"/>
              <a:cs typeface="Arial" charset="0"/>
            </a:endParaRPr>
          </a:p>
          <a:p>
            <a:pPr eaLnBrk="1" hangingPunct="1"/>
            <a:r>
              <a:rPr lang="en-US" b="1" smtClean="0">
                <a:latin typeface="Arial" charset="0"/>
                <a:cs typeface="Arial" charset="0"/>
              </a:rPr>
              <a:t>Speciation occurs through disruptive natural selection</a:t>
            </a:r>
          </a:p>
          <a:p>
            <a:pPr eaLnBrk="1" hangingPunct="1"/>
            <a:endParaRPr lang="en-US" b="1"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6_F00"/>
          <p:cNvPicPr>
            <a:picLocks noChangeAspect="1" noChangeArrowheads="1"/>
          </p:cNvPicPr>
          <p:nvPr/>
        </p:nvPicPr>
        <p:blipFill>
          <a:blip r:embed="rId3" cstate="print"/>
          <a:srcRect/>
          <a:stretch>
            <a:fillRect/>
          </a:stretch>
        </p:blipFill>
        <p:spPr bwMode="auto">
          <a:xfrm>
            <a:off x="304800" y="1181100"/>
            <a:ext cx="8531225" cy="4494213"/>
          </a:xfrm>
          <a:prstGeom prst="rect">
            <a:avLst/>
          </a:prstGeom>
          <a:noFill/>
          <a:ln w="9525">
            <a:noFill/>
            <a:miter lim="800000"/>
            <a:headEnd/>
            <a:tailEnd/>
          </a:ln>
        </p:spPr>
      </p:pic>
      <p:sp>
        <p:nvSpPr>
          <p:cNvPr id="21507" name="Rectangle 4"/>
          <p:cNvSpPr>
            <a:spLocks noChangeArrowheads="1"/>
          </p:cNvSpPr>
          <p:nvPr/>
        </p:nvSpPr>
        <p:spPr bwMode="auto">
          <a:xfrm>
            <a:off x="0" y="76200"/>
            <a:ext cx="9144000" cy="1154113"/>
          </a:xfrm>
          <a:prstGeom prst="rect">
            <a:avLst/>
          </a:prstGeom>
          <a:noFill/>
          <a:ln w="9525">
            <a:noFill/>
            <a:miter lim="800000"/>
            <a:headEnd/>
            <a:tailEnd/>
          </a:ln>
        </p:spPr>
        <p:txBody>
          <a:bodyPr>
            <a:spAutoFit/>
          </a:bodyPr>
          <a:lstStyle/>
          <a:p>
            <a:pPr algn="ctr"/>
            <a:r>
              <a:rPr lang="en-US" sz="2300" b="1" i="1">
                <a:latin typeface="Arial" charset="0"/>
                <a:cs typeface="Arial" charset="0"/>
              </a:rPr>
              <a:t>Rhagoletis pomonella</a:t>
            </a:r>
            <a:r>
              <a:rPr lang="en-US" sz="2300" b="1">
                <a:latin typeface="Arial" charset="0"/>
                <a:cs typeface="Arial" charset="0"/>
              </a:rPr>
              <a:t> populations are diverging into species that are specialized for parasitizing fruits of apple (left) versus hawthorn (right)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6_F09"/>
          <p:cNvPicPr>
            <a:picLocks noChangeAspect="1" noChangeArrowheads="1"/>
          </p:cNvPicPr>
          <p:nvPr/>
        </p:nvPicPr>
        <p:blipFill>
          <a:blip r:embed="rId3" cstate="print"/>
          <a:srcRect/>
          <a:stretch>
            <a:fillRect/>
          </a:stretch>
        </p:blipFill>
        <p:spPr bwMode="auto">
          <a:xfrm>
            <a:off x="304800" y="787400"/>
            <a:ext cx="8531225" cy="5300663"/>
          </a:xfrm>
          <a:prstGeom prst="rect">
            <a:avLst/>
          </a:prstGeom>
          <a:noFill/>
          <a:ln w="9525">
            <a:noFill/>
            <a:miter lim="800000"/>
            <a:headEnd/>
            <a:tailEnd/>
          </a:ln>
        </p:spPr>
      </p:pic>
      <p:sp>
        <p:nvSpPr>
          <p:cNvPr id="22531" name="TextBox 2"/>
          <p:cNvSpPr txBox="1">
            <a:spLocks noChangeArrowheads="1"/>
          </p:cNvSpPr>
          <p:nvPr/>
        </p:nvSpPr>
        <p:spPr bwMode="auto">
          <a:xfrm>
            <a:off x="0" y="5599113"/>
            <a:ext cx="9394825" cy="1384300"/>
          </a:xfrm>
          <a:prstGeom prst="rect">
            <a:avLst/>
          </a:prstGeom>
          <a:solidFill>
            <a:schemeClr val="bg1"/>
          </a:solidFill>
          <a:ln w="9525">
            <a:noFill/>
            <a:miter lim="800000"/>
            <a:headEnd/>
            <a:tailEnd/>
          </a:ln>
        </p:spPr>
        <p:txBody>
          <a:bodyPr wrap="none">
            <a:spAutoFit/>
          </a:bodyPr>
          <a:lstStyle/>
          <a:p>
            <a:r>
              <a:rPr lang="en-US" sz="2800" b="1">
                <a:latin typeface="Arial" charset="0"/>
                <a:cs typeface="Arial" charset="0"/>
              </a:rPr>
              <a:t>Conclusion:</a:t>
            </a:r>
          </a:p>
          <a:p>
            <a:r>
              <a:rPr lang="en-US" sz="2800" b="1">
                <a:latin typeface="Arial" charset="0"/>
                <a:cs typeface="Arial" charset="0"/>
              </a:rPr>
              <a:t>  Natural selection is responsible for divergence even </a:t>
            </a:r>
          </a:p>
          <a:p>
            <a:r>
              <a:rPr lang="en-US" sz="2800" b="1">
                <a:latin typeface="Arial" charset="0"/>
                <a:cs typeface="Arial" charset="0"/>
              </a:rPr>
              <a:t>     with extensive gene flow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6_F16"/>
          <p:cNvPicPr>
            <a:picLocks noChangeAspect="1" noChangeArrowheads="1"/>
          </p:cNvPicPr>
          <p:nvPr/>
        </p:nvPicPr>
        <p:blipFill>
          <a:blip r:embed="rId3" cstate="print"/>
          <a:srcRect/>
          <a:stretch>
            <a:fillRect/>
          </a:stretch>
        </p:blipFill>
        <p:spPr bwMode="auto">
          <a:xfrm>
            <a:off x="304800" y="1041400"/>
            <a:ext cx="8531225" cy="4792663"/>
          </a:xfrm>
          <a:prstGeom prst="rect">
            <a:avLst/>
          </a:prstGeom>
          <a:noFill/>
          <a:ln w="9525">
            <a:noFill/>
            <a:miter lim="800000"/>
            <a:headEnd/>
            <a:tailEnd/>
          </a:ln>
        </p:spPr>
      </p:pic>
      <p:sp>
        <p:nvSpPr>
          <p:cNvPr id="23555" name="Rectangle 3"/>
          <p:cNvSpPr>
            <a:spLocks noChangeArrowheads="1"/>
          </p:cNvSpPr>
          <p:nvPr/>
        </p:nvSpPr>
        <p:spPr bwMode="auto">
          <a:xfrm>
            <a:off x="838200" y="228600"/>
            <a:ext cx="5656263" cy="461963"/>
          </a:xfrm>
          <a:prstGeom prst="rect">
            <a:avLst/>
          </a:prstGeom>
          <a:noFill/>
          <a:ln w="9525">
            <a:noFill/>
            <a:miter lim="800000"/>
            <a:headEnd/>
            <a:tailEnd/>
          </a:ln>
        </p:spPr>
        <p:txBody>
          <a:bodyPr wrap="none">
            <a:spAutoFit/>
          </a:bodyPr>
          <a:lstStyle/>
          <a:p>
            <a:r>
              <a:rPr lang="en-US" b="1">
                <a:latin typeface="Arial" charset="0"/>
                <a:cs typeface="Arial" charset="0"/>
              </a:rPr>
              <a:t>Speciation in threespine sticklebacks</a:t>
            </a:r>
          </a:p>
        </p:txBody>
      </p:sp>
      <p:sp>
        <p:nvSpPr>
          <p:cNvPr id="23556" name="Oval 4"/>
          <p:cNvSpPr>
            <a:spLocks noChangeArrowheads="1"/>
          </p:cNvSpPr>
          <p:nvPr/>
        </p:nvSpPr>
        <p:spPr bwMode="auto">
          <a:xfrm>
            <a:off x="1752600" y="1524000"/>
            <a:ext cx="381000" cy="304800"/>
          </a:xfrm>
          <a:prstGeom prst="ellipse">
            <a:avLst/>
          </a:prstGeom>
          <a:noFill/>
          <a:ln w="9525">
            <a:solidFill>
              <a:schemeClr val="tx1"/>
            </a:solidFill>
            <a:round/>
            <a:headEnd/>
            <a:tailEnd/>
          </a:ln>
        </p:spPr>
        <p:txBody>
          <a:bodyPr wrap="none" anchor="ctr"/>
          <a:lstStyle/>
          <a:p>
            <a:endParaRPr lang="en-US" b="1">
              <a:latin typeface="Arial" charset="0"/>
              <a:cs typeface="Arial" charset="0"/>
            </a:endParaRPr>
          </a:p>
        </p:txBody>
      </p:sp>
      <p:sp>
        <p:nvSpPr>
          <p:cNvPr id="23557" name="Oval 5"/>
          <p:cNvSpPr>
            <a:spLocks noChangeArrowheads="1"/>
          </p:cNvSpPr>
          <p:nvPr/>
        </p:nvSpPr>
        <p:spPr bwMode="auto">
          <a:xfrm>
            <a:off x="2133600" y="1524000"/>
            <a:ext cx="381000" cy="304800"/>
          </a:xfrm>
          <a:prstGeom prst="ellipse">
            <a:avLst/>
          </a:prstGeom>
          <a:noFill/>
          <a:ln w="9525">
            <a:solidFill>
              <a:schemeClr val="tx1"/>
            </a:solidFill>
            <a:round/>
            <a:headEnd/>
            <a:tailEnd/>
          </a:ln>
        </p:spPr>
        <p:txBody>
          <a:bodyPr wrap="none" anchor="ctr"/>
          <a:lstStyle/>
          <a:p>
            <a:endParaRPr lang="en-US" b="1">
              <a:latin typeface="Arial" charset="0"/>
              <a:cs typeface="Arial" charset="0"/>
            </a:endParaRPr>
          </a:p>
        </p:txBody>
      </p:sp>
      <p:sp>
        <p:nvSpPr>
          <p:cNvPr id="23558" name="Oval 6"/>
          <p:cNvSpPr>
            <a:spLocks noChangeArrowheads="1"/>
          </p:cNvSpPr>
          <p:nvPr/>
        </p:nvSpPr>
        <p:spPr bwMode="auto">
          <a:xfrm>
            <a:off x="2514600" y="1676400"/>
            <a:ext cx="381000" cy="304800"/>
          </a:xfrm>
          <a:prstGeom prst="ellipse">
            <a:avLst/>
          </a:prstGeom>
          <a:noFill/>
          <a:ln w="9525">
            <a:solidFill>
              <a:schemeClr val="tx1"/>
            </a:solidFill>
            <a:round/>
            <a:headEnd/>
            <a:tailEnd/>
          </a:ln>
        </p:spPr>
        <p:txBody>
          <a:bodyPr wrap="none" anchor="ctr"/>
          <a:lstStyle/>
          <a:p>
            <a:endParaRPr lang="en-US" b="1">
              <a:latin typeface="Arial" charset="0"/>
              <a:cs typeface="Arial" charset="0"/>
            </a:endParaRPr>
          </a:p>
        </p:txBody>
      </p:sp>
      <p:sp>
        <p:nvSpPr>
          <p:cNvPr id="23559" name="TextBox 6"/>
          <p:cNvSpPr txBox="1">
            <a:spLocks noChangeArrowheads="1"/>
          </p:cNvSpPr>
          <p:nvPr/>
        </p:nvSpPr>
        <p:spPr bwMode="auto">
          <a:xfrm>
            <a:off x="5867400" y="685800"/>
            <a:ext cx="1860550" cy="461963"/>
          </a:xfrm>
          <a:prstGeom prst="rect">
            <a:avLst/>
          </a:prstGeom>
          <a:noFill/>
          <a:ln w="9525">
            <a:noFill/>
            <a:miter lim="800000"/>
            <a:headEnd/>
            <a:tailEnd/>
          </a:ln>
        </p:spPr>
        <p:txBody>
          <a:bodyPr wrap="none">
            <a:spAutoFit/>
          </a:bodyPr>
          <a:lstStyle/>
          <a:p>
            <a:r>
              <a:rPr lang="en-US" b="1">
                <a:latin typeface="Arial" charset="0"/>
                <a:cs typeface="Arial" charset="0"/>
              </a:rPr>
              <a:t>Open water</a:t>
            </a:r>
          </a:p>
        </p:txBody>
      </p:sp>
      <p:sp>
        <p:nvSpPr>
          <p:cNvPr id="23560" name="TextBox 7"/>
          <p:cNvSpPr txBox="1">
            <a:spLocks noChangeArrowheads="1"/>
          </p:cNvSpPr>
          <p:nvPr/>
        </p:nvSpPr>
        <p:spPr bwMode="auto">
          <a:xfrm>
            <a:off x="5715000" y="5943600"/>
            <a:ext cx="1670050" cy="461963"/>
          </a:xfrm>
          <a:prstGeom prst="rect">
            <a:avLst/>
          </a:prstGeom>
          <a:noFill/>
          <a:ln w="9525">
            <a:noFill/>
            <a:miter lim="800000"/>
            <a:headEnd/>
            <a:tailEnd/>
          </a:ln>
        </p:spPr>
        <p:txBody>
          <a:bodyPr wrap="none">
            <a:spAutoFit/>
          </a:bodyPr>
          <a:lstStyle/>
          <a:p>
            <a:r>
              <a:rPr lang="en-US" b="1">
                <a:latin typeface="Arial" charset="0"/>
                <a:cs typeface="Arial" charset="0"/>
              </a:rPr>
              <a:t>Shore 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381000"/>
            <a:ext cx="8839200" cy="1143000"/>
          </a:xfrm>
        </p:spPr>
        <p:txBody>
          <a:bodyPr/>
          <a:lstStyle/>
          <a:p>
            <a:pPr algn="l" eaLnBrk="1" hangingPunct="1"/>
            <a:r>
              <a:rPr lang="en-US" sz="4000" smtClean="0">
                <a:latin typeface="Arial" charset="0"/>
                <a:cs typeface="Arial" charset="0"/>
              </a:rPr>
              <a:t>I. Species Definitions</a:t>
            </a:r>
            <a:br>
              <a:rPr lang="en-US" sz="4000" smtClean="0">
                <a:latin typeface="Arial" charset="0"/>
                <a:cs typeface="Arial" charset="0"/>
              </a:rPr>
            </a:br>
            <a:r>
              <a:rPr lang="en-US" sz="2400" smtClean="0">
                <a:latin typeface="Arial" charset="0"/>
                <a:cs typeface="Arial" charset="0"/>
              </a:rPr>
              <a:t>Species represent the boundary for the spread of alleles </a:t>
            </a:r>
            <a:br>
              <a:rPr lang="en-US" sz="2400" smtClean="0">
                <a:latin typeface="Arial" charset="0"/>
                <a:cs typeface="Arial" charset="0"/>
              </a:rPr>
            </a:br>
            <a:r>
              <a:rPr lang="en-US" sz="2400" smtClean="0">
                <a:latin typeface="Arial" charset="0"/>
                <a:cs typeface="Arial" charset="0"/>
              </a:rPr>
              <a:t>and define the unit in which the modes of evolution operate</a:t>
            </a:r>
          </a:p>
        </p:txBody>
      </p:sp>
      <p:sp>
        <p:nvSpPr>
          <p:cNvPr id="3075" name="Rectangle 3"/>
          <p:cNvSpPr>
            <a:spLocks noGrp="1" noChangeArrowheads="1"/>
          </p:cNvSpPr>
          <p:nvPr>
            <p:ph type="body" idx="1"/>
          </p:nvPr>
        </p:nvSpPr>
        <p:spPr>
          <a:xfrm>
            <a:off x="228600" y="1752600"/>
            <a:ext cx="8686800" cy="5105400"/>
          </a:xfrm>
        </p:spPr>
        <p:txBody>
          <a:bodyPr/>
          <a:lstStyle/>
          <a:p>
            <a:pPr eaLnBrk="1" hangingPunct="1">
              <a:lnSpc>
                <a:spcPct val="90000"/>
              </a:lnSpc>
              <a:buFontTx/>
              <a:buNone/>
            </a:pPr>
            <a:r>
              <a:rPr lang="en-US" smtClean="0">
                <a:latin typeface="Arial" charset="0"/>
                <a:cs typeface="Arial" charset="0"/>
              </a:rPr>
              <a:t>Biological Species Concept</a:t>
            </a:r>
          </a:p>
          <a:p>
            <a:pPr lvl="1" eaLnBrk="1" hangingPunct="1">
              <a:lnSpc>
                <a:spcPct val="90000"/>
              </a:lnSpc>
              <a:buFontTx/>
              <a:buNone/>
            </a:pPr>
            <a:r>
              <a:rPr lang="en-US" smtClean="0">
                <a:latin typeface="Arial" charset="0"/>
                <a:cs typeface="Arial" charset="0"/>
              </a:rPr>
              <a:t>Individuals belong to the same species if they can interbreed with each other</a:t>
            </a:r>
          </a:p>
          <a:p>
            <a:pPr eaLnBrk="1" hangingPunct="1">
              <a:lnSpc>
                <a:spcPct val="90000"/>
              </a:lnSpc>
              <a:buFontTx/>
              <a:buNone/>
            </a:pPr>
            <a:r>
              <a:rPr lang="en-US" smtClean="0">
                <a:latin typeface="Arial" charset="0"/>
                <a:cs typeface="Arial" charset="0"/>
              </a:rPr>
              <a:t> Diagnostic Species Concepts</a:t>
            </a:r>
          </a:p>
          <a:p>
            <a:pPr eaLnBrk="1" hangingPunct="1">
              <a:lnSpc>
                <a:spcPct val="90000"/>
              </a:lnSpc>
              <a:buFontTx/>
              <a:buNone/>
            </a:pPr>
            <a:r>
              <a:rPr lang="en-US" smtClean="0">
                <a:latin typeface="Arial" charset="0"/>
                <a:cs typeface="Arial" charset="0"/>
              </a:rPr>
              <a:t>     </a:t>
            </a:r>
            <a:r>
              <a:rPr lang="en-US" sz="2800" smtClean="0">
                <a:latin typeface="Arial" charset="0"/>
                <a:cs typeface="Arial" charset="0"/>
              </a:rPr>
              <a:t>Morphospecies: individuals belong to the same    </a:t>
            </a:r>
          </a:p>
          <a:p>
            <a:pPr eaLnBrk="1" hangingPunct="1">
              <a:lnSpc>
                <a:spcPct val="90000"/>
              </a:lnSpc>
              <a:buFontTx/>
              <a:buNone/>
            </a:pPr>
            <a:r>
              <a:rPr lang="en-US" sz="2800" smtClean="0">
                <a:latin typeface="Arial" charset="0"/>
                <a:cs typeface="Arial" charset="0"/>
              </a:rPr>
              <a:t>              species if they share specific trait(s)</a:t>
            </a:r>
          </a:p>
          <a:p>
            <a:pPr eaLnBrk="1" hangingPunct="1">
              <a:lnSpc>
                <a:spcPct val="90000"/>
              </a:lnSpc>
              <a:buFontTx/>
              <a:buNone/>
            </a:pPr>
            <a:endParaRPr lang="en-US" sz="2800" smtClean="0">
              <a:latin typeface="Arial" charset="0"/>
              <a:cs typeface="Arial" charset="0"/>
            </a:endParaRPr>
          </a:p>
          <a:p>
            <a:pPr eaLnBrk="1" hangingPunct="1">
              <a:lnSpc>
                <a:spcPct val="90000"/>
              </a:lnSpc>
              <a:buFontTx/>
              <a:buNone/>
            </a:pPr>
            <a:r>
              <a:rPr lang="en-US" sz="2800" smtClean="0">
                <a:latin typeface="Arial" charset="0"/>
                <a:cs typeface="Arial" charset="0"/>
              </a:rPr>
              <a:t>      Phylogenetic Species Concept: smallest group of   </a:t>
            </a:r>
          </a:p>
          <a:p>
            <a:pPr eaLnBrk="1" hangingPunct="1">
              <a:lnSpc>
                <a:spcPct val="90000"/>
              </a:lnSpc>
              <a:buFontTx/>
              <a:buNone/>
            </a:pPr>
            <a:r>
              <a:rPr lang="en-US" sz="2800" smtClean="0">
                <a:latin typeface="Arial" charset="0"/>
                <a:cs typeface="Arial" charset="0"/>
              </a:rPr>
              <a:t>              monophyletic populations (diagnostic trait  </a:t>
            </a:r>
          </a:p>
          <a:p>
            <a:pPr eaLnBrk="1" hangingPunct="1">
              <a:lnSpc>
                <a:spcPct val="90000"/>
              </a:lnSpc>
              <a:buFontTx/>
              <a:buNone/>
            </a:pPr>
            <a:r>
              <a:rPr lang="en-US" sz="2800" smtClean="0">
                <a:latin typeface="Arial" charset="0"/>
                <a:cs typeface="Arial" charset="0"/>
              </a:rPr>
              <a:t>              are shared and derived sequences)</a:t>
            </a:r>
          </a:p>
        </p:txBody>
      </p:sp>
      <p:sp>
        <p:nvSpPr>
          <p:cNvPr id="3076" name="Text Box 4"/>
          <p:cNvSpPr txBox="1">
            <a:spLocks noChangeArrowheads="1"/>
          </p:cNvSpPr>
          <p:nvPr/>
        </p:nvSpPr>
        <p:spPr bwMode="auto">
          <a:xfrm>
            <a:off x="6537325" y="3013075"/>
            <a:ext cx="184150" cy="457200"/>
          </a:xfrm>
          <a:prstGeom prst="rect">
            <a:avLst/>
          </a:prstGeom>
          <a:noFill/>
          <a:ln w="9525">
            <a:noFill/>
            <a:miter lim="800000"/>
            <a:headEnd/>
            <a:tailEnd/>
          </a:ln>
        </p:spPr>
        <p:txBody>
          <a:bodyPr wrap="none">
            <a:spAutoFit/>
          </a:bodyPr>
          <a:lstStyle/>
          <a:p>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6_F17"/>
          <p:cNvPicPr>
            <a:picLocks noChangeAspect="1" noChangeArrowheads="1"/>
          </p:cNvPicPr>
          <p:nvPr/>
        </p:nvPicPr>
        <p:blipFill>
          <a:blip r:embed="rId3" cstate="print"/>
          <a:srcRect/>
          <a:stretch>
            <a:fillRect/>
          </a:stretch>
        </p:blipFill>
        <p:spPr bwMode="auto">
          <a:xfrm>
            <a:off x="311150" y="1663700"/>
            <a:ext cx="8531225" cy="3535363"/>
          </a:xfrm>
          <a:prstGeom prst="rect">
            <a:avLst/>
          </a:prstGeom>
          <a:solidFill>
            <a:schemeClr val="bg1"/>
          </a:solidFill>
          <a:ln w="9525">
            <a:noFill/>
            <a:miter lim="800000"/>
            <a:headEnd/>
            <a:tailEnd/>
          </a:ln>
        </p:spPr>
      </p:pic>
      <p:sp>
        <p:nvSpPr>
          <p:cNvPr id="24579" name="TextBox 2"/>
          <p:cNvSpPr txBox="1">
            <a:spLocks noChangeArrowheads="1"/>
          </p:cNvSpPr>
          <p:nvPr/>
        </p:nvSpPr>
        <p:spPr bwMode="auto">
          <a:xfrm>
            <a:off x="6096000" y="4572000"/>
            <a:ext cx="3041650" cy="461963"/>
          </a:xfrm>
          <a:prstGeom prst="rect">
            <a:avLst/>
          </a:prstGeom>
          <a:solidFill>
            <a:schemeClr val="bg1"/>
          </a:solidFill>
          <a:ln w="9525">
            <a:noFill/>
            <a:miter lim="800000"/>
            <a:headEnd/>
            <a:tailEnd/>
          </a:ln>
        </p:spPr>
        <p:txBody>
          <a:bodyPr wrap="none">
            <a:spAutoFit/>
          </a:bodyPr>
          <a:lstStyle/>
          <a:p>
            <a:r>
              <a:rPr lang="en-US" b="1">
                <a:latin typeface="Arial" charset="0"/>
                <a:cs typeface="Arial" charset="0"/>
              </a:rPr>
              <a:t>Open water feeders</a:t>
            </a:r>
          </a:p>
        </p:txBody>
      </p:sp>
      <p:pic>
        <p:nvPicPr>
          <p:cNvPr id="24580" name="Picture 3"/>
          <p:cNvPicPr>
            <a:picLocks noChangeAspect="1" noChangeArrowheads="1"/>
          </p:cNvPicPr>
          <p:nvPr/>
        </p:nvPicPr>
        <p:blipFill>
          <a:blip r:embed="rId4" cstate="print"/>
          <a:srcRect/>
          <a:stretch>
            <a:fillRect/>
          </a:stretch>
        </p:blipFill>
        <p:spPr bwMode="auto">
          <a:xfrm>
            <a:off x="5949950" y="152400"/>
            <a:ext cx="3000375" cy="1524000"/>
          </a:xfrm>
          <a:prstGeom prst="rect">
            <a:avLst/>
          </a:prstGeom>
          <a:solidFill>
            <a:schemeClr val="bg1"/>
          </a:solidFill>
          <a:ln w="9525">
            <a:noFill/>
            <a:miter lim="800000"/>
            <a:headEnd/>
            <a:tailEnd/>
          </a:ln>
        </p:spPr>
      </p:pic>
      <p:sp>
        <p:nvSpPr>
          <p:cNvPr id="24581" name="Rectangle 4"/>
          <p:cNvSpPr>
            <a:spLocks noChangeArrowheads="1"/>
          </p:cNvSpPr>
          <p:nvPr/>
        </p:nvSpPr>
        <p:spPr bwMode="auto">
          <a:xfrm>
            <a:off x="6330950" y="1371600"/>
            <a:ext cx="2508250" cy="461963"/>
          </a:xfrm>
          <a:prstGeom prst="rect">
            <a:avLst/>
          </a:prstGeom>
          <a:solidFill>
            <a:schemeClr val="bg1"/>
          </a:solidFill>
          <a:ln w="9525">
            <a:noFill/>
            <a:miter lim="800000"/>
            <a:headEnd/>
            <a:tailEnd/>
          </a:ln>
        </p:spPr>
        <p:txBody>
          <a:bodyPr wrap="none">
            <a:spAutoFit/>
          </a:bodyPr>
          <a:lstStyle/>
          <a:p>
            <a:r>
              <a:rPr lang="en-US" b="1">
                <a:latin typeface="Arial" charset="0"/>
                <a:cs typeface="Arial" charset="0"/>
              </a:rPr>
              <a:t>CutThroat Trout</a:t>
            </a:r>
          </a:p>
        </p:txBody>
      </p:sp>
      <p:sp>
        <p:nvSpPr>
          <p:cNvPr id="24582" name="TextBox 5"/>
          <p:cNvSpPr txBox="1">
            <a:spLocks noChangeArrowheads="1"/>
          </p:cNvSpPr>
          <p:nvPr/>
        </p:nvSpPr>
        <p:spPr bwMode="auto">
          <a:xfrm>
            <a:off x="1301750" y="5181600"/>
            <a:ext cx="6492875" cy="1570038"/>
          </a:xfrm>
          <a:prstGeom prst="rect">
            <a:avLst/>
          </a:prstGeom>
          <a:solidFill>
            <a:schemeClr val="bg1"/>
          </a:solidFill>
          <a:ln w="9525">
            <a:noFill/>
            <a:miter lim="800000"/>
            <a:headEnd/>
            <a:tailEnd/>
          </a:ln>
        </p:spPr>
        <p:txBody>
          <a:bodyPr wrap="none">
            <a:spAutoFit/>
          </a:bodyPr>
          <a:lstStyle/>
          <a:p>
            <a:r>
              <a:rPr lang="en-US" b="1">
                <a:latin typeface="Arial" charset="0"/>
                <a:cs typeface="Arial" charset="0"/>
              </a:rPr>
              <a:t>Limnetic mates preferentially with Limnetic</a:t>
            </a:r>
          </a:p>
          <a:p>
            <a:r>
              <a:rPr lang="en-US" b="1">
                <a:latin typeface="Arial" charset="0"/>
                <a:cs typeface="Arial" charset="0"/>
              </a:rPr>
              <a:t>Benthic mates preferentially with Benthic</a:t>
            </a:r>
          </a:p>
          <a:p>
            <a:endParaRPr lang="en-US" b="1">
              <a:latin typeface="Arial" charset="0"/>
              <a:cs typeface="Arial" charset="0"/>
            </a:endParaRPr>
          </a:p>
          <a:p>
            <a:r>
              <a:rPr lang="en-US" b="1">
                <a:latin typeface="Arial" charset="0"/>
                <a:cs typeface="Arial" charset="0"/>
              </a:rPr>
              <a:t>Hybirds have lower fitness than parents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6_F18"/>
          <p:cNvPicPr>
            <a:picLocks noChangeAspect="1" noChangeArrowheads="1"/>
          </p:cNvPicPr>
          <p:nvPr/>
        </p:nvPicPr>
        <p:blipFill>
          <a:blip r:embed="rId3" cstate="print"/>
          <a:srcRect/>
          <a:stretch>
            <a:fillRect/>
          </a:stretch>
        </p:blipFill>
        <p:spPr bwMode="auto">
          <a:xfrm>
            <a:off x="508000" y="228600"/>
            <a:ext cx="812482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ctrTitle"/>
          </p:nvPr>
        </p:nvSpPr>
        <p:spPr bwMode="auto">
          <a:xfrm>
            <a:off x="152400" y="0"/>
            <a:ext cx="8305800" cy="9906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2800" b="1" dirty="0" smtClean="0">
                <a:latin typeface="Arial" pitchFamily="34" charset="0"/>
              </a:rPr>
              <a:t>Assortative mating reflects Natural Selection</a:t>
            </a:r>
            <a:endParaRPr lang="en-US" sz="2800" b="1" dirty="0" smtClean="0">
              <a:latin typeface="Arial" pitchFamily="34" charset="0"/>
            </a:endParaRPr>
          </a:p>
        </p:txBody>
      </p:sp>
      <p:pic>
        <p:nvPicPr>
          <p:cNvPr id="136194" name="Picture 57" descr="Figure_06_00_L"/>
          <p:cNvPicPr>
            <a:picLocks noChangeAspect="1" noChangeArrowheads="1"/>
          </p:cNvPicPr>
          <p:nvPr/>
        </p:nvPicPr>
        <p:blipFill>
          <a:blip r:embed="rId3" cstate="print"/>
          <a:srcRect/>
          <a:stretch>
            <a:fillRect/>
          </a:stretch>
        </p:blipFill>
        <p:spPr bwMode="auto">
          <a:xfrm>
            <a:off x="658813" y="1690688"/>
            <a:ext cx="7826375" cy="347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57" descr="Figure_06_00_L"/>
          <p:cNvPicPr>
            <a:picLocks noChangeAspect="1" noChangeArrowheads="1"/>
          </p:cNvPicPr>
          <p:nvPr/>
        </p:nvPicPr>
        <p:blipFill>
          <a:blip r:embed="rId3" cstate="print"/>
          <a:srcRect/>
          <a:stretch>
            <a:fillRect/>
          </a:stretch>
        </p:blipFill>
        <p:spPr bwMode="auto">
          <a:xfrm>
            <a:off x="1562100" y="573088"/>
            <a:ext cx="6019800" cy="571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6_T01_01"/>
          <p:cNvPicPr>
            <a:picLocks noChangeAspect="1" noChangeArrowheads="1"/>
          </p:cNvPicPr>
          <p:nvPr/>
        </p:nvPicPr>
        <p:blipFill>
          <a:blip r:embed="rId3" cstate="print"/>
          <a:srcRect/>
          <a:stretch>
            <a:fillRect/>
          </a:stretch>
        </p:blipFill>
        <p:spPr bwMode="auto">
          <a:xfrm>
            <a:off x="304800" y="228600"/>
            <a:ext cx="853122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6_T01_02"/>
          <p:cNvPicPr>
            <a:picLocks noChangeAspect="1" noChangeArrowheads="1"/>
          </p:cNvPicPr>
          <p:nvPr/>
        </p:nvPicPr>
        <p:blipFill>
          <a:blip r:embed="rId3" cstate="print"/>
          <a:srcRect/>
          <a:stretch>
            <a:fillRect/>
          </a:stretch>
        </p:blipFill>
        <p:spPr bwMode="auto">
          <a:xfrm>
            <a:off x="304800" y="317500"/>
            <a:ext cx="8531225" cy="622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6_F10"/>
          <p:cNvPicPr>
            <a:picLocks noChangeAspect="1" noChangeArrowheads="1"/>
          </p:cNvPicPr>
          <p:nvPr/>
        </p:nvPicPr>
        <p:blipFill>
          <a:blip r:embed="rId3" cstate="print"/>
          <a:srcRect/>
          <a:stretch>
            <a:fillRect/>
          </a:stretch>
        </p:blipFill>
        <p:spPr bwMode="auto">
          <a:xfrm>
            <a:off x="1066800" y="1143000"/>
            <a:ext cx="6108700" cy="5438775"/>
          </a:xfrm>
          <a:prstGeom prst="rect">
            <a:avLst/>
          </a:prstGeom>
          <a:noFill/>
          <a:ln w="9525">
            <a:noFill/>
            <a:miter lim="800000"/>
            <a:headEnd/>
            <a:tailEnd/>
          </a:ln>
        </p:spPr>
      </p:pic>
      <p:sp>
        <p:nvSpPr>
          <p:cNvPr id="28675" name="Text Box 3"/>
          <p:cNvSpPr txBox="1">
            <a:spLocks noChangeArrowheads="1"/>
          </p:cNvSpPr>
          <p:nvPr/>
        </p:nvSpPr>
        <p:spPr bwMode="auto">
          <a:xfrm>
            <a:off x="441325" y="346075"/>
            <a:ext cx="3022600" cy="461963"/>
          </a:xfrm>
          <a:prstGeom prst="rect">
            <a:avLst/>
          </a:prstGeom>
          <a:noFill/>
          <a:ln w="9525">
            <a:noFill/>
            <a:miter lim="800000"/>
            <a:headEnd/>
            <a:tailEnd/>
          </a:ln>
        </p:spPr>
        <p:txBody>
          <a:bodyPr wrap="none">
            <a:spAutoFit/>
          </a:bodyPr>
          <a:lstStyle/>
          <a:p>
            <a:r>
              <a:rPr lang="en-US" b="1">
                <a:latin typeface="Arial" charset="0"/>
                <a:cs typeface="Arial" charset="0"/>
              </a:rPr>
              <a:t>C. Sexual Selection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6_F11"/>
          <p:cNvPicPr>
            <a:picLocks noChangeAspect="1" noChangeArrowheads="1"/>
          </p:cNvPicPr>
          <p:nvPr/>
        </p:nvPicPr>
        <p:blipFill>
          <a:blip r:embed="rId3" cstate="print"/>
          <a:srcRect/>
          <a:stretch>
            <a:fillRect/>
          </a:stretch>
        </p:blipFill>
        <p:spPr bwMode="auto">
          <a:xfrm>
            <a:off x="304800" y="1371600"/>
            <a:ext cx="8531225" cy="4113213"/>
          </a:xfrm>
          <a:prstGeom prst="rect">
            <a:avLst/>
          </a:prstGeom>
          <a:noFill/>
          <a:ln w="9525">
            <a:noFill/>
            <a:miter lim="800000"/>
            <a:headEnd/>
            <a:tailEnd/>
          </a:ln>
        </p:spPr>
      </p:pic>
      <p:sp>
        <p:nvSpPr>
          <p:cNvPr id="29699" name="TextBox 2"/>
          <p:cNvSpPr txBox="1">
            <a:spLocks noChangeArrowheads="1"/>
          </p:cNvSpPr>
          <p:nvPr/>
        </p:nvSpPr>
        <p:spPr bwMode="auto">
          <a:xfrm>
            <a:off x="-76200" y="457200"/>
            <a:ext cx="8829675" cy="400050"/>
          </a:xfrm>
          <a:prstGeom prst="rect">
            <a:avLst/>
          </a:prstGeom>
          <a:noFill/>
          <a:ln w="9525">
            <a:noFill/>
            <a:miter lim="800000"/>
            <a:headEnd/>
            <a:tailEnd/>
          </a:ln>
        </p:spPr>
        <p:txBody>
          <a:bodyPr wrap="none">
            <a:spAutoFit/>
          </a:bodyPr>
          <a:lstStyle/>
          <a:p>
            <a:r>
              <a:rPr lang="en-US" sz="2000" b="1">
                <a:latin typeface="Arial" charset="0"/>
              </a:rPr>
              <a:t>Evidence for sexual selection on head width in </a:t>
            </a:r>
            <a:r>
              <a:rPr lang="en-US" sz="2000" b="1" i="1">
                <a:latin typeface="Arial" charset="0"/>
              </a:rPr>
              <a:t>Drosophila heteroneura</a:t>
            </a:r>
            <a:endParaRPr lang="en-US" sz="20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6_T02"/>
          <p:cNvPicPr>
            <a:picLocks noChangeAspect="1" noChangeArrowheads="1"/>
          </p:cNvPicPr>
          <p:nvPr/>
        </p:nvPicPr>
        <p:blipFill>
          <a:blip r:embed="rId3" cstate="print"/>
          <a:srcRect/>
          <a:stretch>
            <a:fillRect/>
          </a:stretch>
        </p:blipFill>
        <p:spPr bwMode="auto">
          <a:xfrm>
            <a:off x="304800" y="596900"/>
            <a:ext cx="8531225" cy="566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17525" y="574675"/>
            <a:ext cx="5273675" cy="3540125"/>
          </a:xfrm>
          <a:prstGeom prst="rect">
            <a:avLst/>
          </a:prstGeom>
          <a:noFill/>
          <a:ln w="9525">
            <a:noFill/>
            <a:miter lim="800000"/>
            <a:headEnd/>
            <a:tailEnd/>
          </a:ln>
        </p:spPr>
        <p:txBody>
          <a:bodyPr>
            <a:spAutoFit/>
          </a:bodyPr>
          <a:lstStyle/>
          <a:p>
            <a:r>
              <a:rPr lang="en-US" sz="3200" b="1" dirty="0" smtClean="0">
                <a:latin typeface="Arial" charset="0"/>
                <a:cs typeface="Arial" charset="0"/>
              </a:rPr>
              <a:t>D</a:t>
            </a:r>
            <a:r>
              <a:rPr lang="en-US" sz="3200" b="1" dirty="0" smtClean="0">
                <a:latin typeface="Arial" charset="0"/>
                <a:cs typeface="Arial" charset="0"/>
              </a:rPr>
              <a:t>. </a:t>
            </a:r>
            <a:r>
              <a:rPr lang="en-US" sz="3200" b="1" dirty="0">
                <a:latin typeface="Arial" charset="0"/>
                <a:cs typeface="Arial" charset="0"/>
              </a:rPr>
              <a:t>Other sources:</a:t>
            </a:r>
          </a:p>
          <a:p>
            <a:endParaRPr lang="en-US" sz="3200" b="1" dirty="0">
              <a:latin typeface="Arial" charset="0"/>
              <a:cs typeface="Arial" charset="0"/>
            </a:endParaRPr>
          </a:p>
          <a:p>
            <a:pPr>
              <a:buFont typeface="Arial" charset="0"/>
              <a:buChar char="•"/>
            </a:pPr>
            <a:r>
              <a:rPr lang="en-US" sz="3200" b="1" dirty="0">
                <a:latin typeface="Arial" charset="0"/>
                <a:cs typeface="Arial" charset="0"/>
              </a:rPr>
              <a:t>Chromosomal mutations</a:t>
            </a:r>
          </a:p>
          <a:p>
            <a:pPr>
              <a:buFont typeface="Arial" charset="0"/>
              <a:buChar char="•"/>
            </a:pPr>
            <a:endParaRPr lang="en-US" sz="3200" b="1" dirty="0">
              <a:latin typeface="Arial" charset="0"/>
              <a:cs typeface="Arial" charset="0"/>
            </a:endParaRPr>
          </a:p>
          <a:p>
            <a:pPr>
              <a:buFont typeface="Arial" charset="0"/>
              <a:buChar char="•"/>
            </a:pPr>
            <a:r>
              <a:rPr lang="en-US" sz="3200" b="1" dirty="0">
                <a:latin typeface="Arial" charset="0"/>
                <a:cs typeface="Arial" charset="0"/>
              </a:rPr>
              <a:t>Drift</a:t>
            </a:r>
          </a:p>
          <a:p>
            <a:pPr>
              <a:buFont typeface="Arial" charset="0"/>
              <a:buChar char="•"/>
            </a:pPr>
            <a:endParaRPr lang="en-US" sz="3200" b="1" dirty="0">
              <a:latin typeface="Arial" charset="0"/>
              <a:cs typeface="Arial" charset="0"/>
            </a:endParaRPr>
          </a:p>
          <a:p>
            <a:pPr>
              <a:buFont typeface="Arial" charset="0"/>
              <a:buChar char="•"/>
            </a:pPr>
            <a:r>
              <a:rPr lang="en-US" sz="3200" b="1" dirty="0">
                <a:latin typeface="Arial" charset="0"/>
                <a:cs typeface="Arial" charset="0"/>
              </a:rPr>
              <a:t>Polyploidy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a:stretch>
            <a:fillRect/>
          </a:stretch>
        </p:blipFill>
        <p:spPr bwMode="auto">
          <a:xfrm>
            <a:off x="4724400" y="533400"/>
            <a:ext cx="3733800" cy="5867400"/>
          </a:xfrm>
          <a:prstGeom prst="rect">
            <a:avLst/>
          </a:prstGeom>
          <a:noFill/>
          <a:ln w="9525">
            <a:noFill/>
            <a:miter lim="800000"/>
            <a:headEnd/>
            <a:tailEnd/>
          </a:ln>
        </p:spPr>
      </p:pic>
      <p:sp>
        <p:nvSpPr>
          <p:cNvPr id="4099" name="Text Box 5"/>
          <p:cNvSpPr txBox="1">
            <a:spLocks noChangeArrowheads="1"/>
          </p:cNvSpPr>
          <p:nvPr/>
        </p:nvSpPr>
        <p:spPr bwMode="auto">
          <a:xfrm>
            <a:off x="0" y="533400"/>
            <a:ext cx="4424363" cy="1200150"/>
          </a:xfrm>
          <a:prstGeom prst="rect">
            <a:avLst/>
          </a:prstGeom>
          <a:noFill/>
          <a:ln w="9525">
            <a:noFill/>
            <a:miter lim="800000"/>
            <a:headEnd/>
            <a:tailEnd/>
          </a:ln>
        </p:spPr>
        <p:txBody>
          <a:bodyPr wrap="none">
            <a:spAutoFit/>
          </a:bodyPr>
          <a:lstStyle/>
          <a:p>
            <a:r>
              <a:rPr lang="en-US">
                <a:latin typeface="Arial" charset="0"/>
                <a:cs typeface="Arial" charset="0"/>
              </a:rPr>
              <a:t>Crossability of populations of </a:t>
            </a:r>
          </a:p>
          <a:p>
            <a:r>
              <a:rPr lang="en-US">
                <a:latin typeface="Arial" charset="0"/>
                <a:cs typeface="Arial" charset="0"/>
              </a:rPr>
              <a:t>different species in the Monkey</a:t>
            </a:r>
          </a:p>
          <a:p>
            <a:r>
              <a:rPr lang="en-US">
                <a:latin typeface="Arial" charset="0"/>
                <a:cs typeface="Arial" charset="0"/>
              </a:rPr>
              <a:t>Flower Species Complex</a:t>
            </a:r>
          </a:p>
        </p:txBody>
      </p:sp>
      <p:sp>
        <p:nvSpPr>
          <p:cNvPr id="4100" name="Text Box 6"/>
          <p:cNvSpPr txBox="1">
            <a:spLocks noChangeArrowheads="1"/>
          </p:cNvSpPr>
          <p:nvPr/>
        </p:nvSpPr>
        <p:spPr bwMode="auto">
          <a:xfrm>
            <a:off x="669925" y="76200"/>
            <a:ext cx="3919538" cy="461963"/>
          </a:xfrm>
          <a:prstGeom prst="rect">
            <a:avLst/>
          </a:prstGeom>
          <a:noFill/>
          <a:ln w="9525">
            <a:noFill/>
            <a:miter lim="800000"/>
            <a:headEnd/>
            <a:tailEnd/>
          </a:ln>
        </p:spPr>
        <p:txBody>
          <a:bodyPr wrap="none">
            <a:spAutoFit/>
          </a:bodyPr>
          <a:lstStyle/>
          <a:p>
            <a:r>
              <a:rPr lang="en-US">
                <a:latin typeface="Arial" charset="0"/>
                <a:cs typeface="Arial" charset="0"/>
              </a:rPr>
              <a:t>Biological Species Concept</a:t>
            </a:r>
          </a:p>
        </p:txBody>
      </p:sp>
      <p:sp>
        <p:nvSpPr>
          <p:cNvPr id="4101" name="Text Box 7"/>
          <p:cNvSpPr txBox="1">
            <a:spLocks noChangeArrowheads="1"/>
          </p:cNvSpPr>
          <p:nvPr/>
        </p:nvSpPr>
        <p:spPr bwMode="auto">
          <a:xfrm>
            <a:off x="212725" y="4498975"/>
            <a:ext cx="2725738" cy="2308225"/>
          </a:xfrm>
          <a:prstGeom prst="rect">
            <a:avLst/>
          </a:prstGeom>
          <a:noFill/>
          <a:ln w="9525">
            <a:noFill/>
            <a:miter lim="800000"/>
            <a:headEnd/>
            <a:tailEnd/>
          </a:ln>
        </p:spPr>
        <p:txBody>
          <a:bodyPr wrap="none">
            <a:spAutoFit/>
          </a:bodyPr>
          <a:lstStyle/>
          <a:p>
            <a:r>
              <a:rPr lang="en-US">
                <a:latin typeface="Arial" charset="0"/>
                <a:cs typeface="Arial" charset="0"/>
              </a:rPr>
              <a:t>E = </a:t>
            </a:r>
            <a:r>
              <a:rPr lang="en-US" i="1">
                <a:latin typeface="Arial" charset="0"/>
                <a:cs typeface="Arial" charset="0"/>
              </a:rPr>
              <a:t>M. eastwoodia</a:t>
            </a:r>
          </a:p>
          <a:p>
            <a:r>
              <a:rPr lang="en-US">
                <a:latin typeface="Arial" charset="0"/>
                <a:cs typeface="Arial" charset="0"/>
              </a:rPr>
              <a:t>R = </a:t>
            </a:r>
            <a:r>
              <a:rPr lang="en-US" i="1">
                <a:latin typeface="Arial" charset="0"/>
                <a:cs typeface="Arial" charset="0"/>
              </a:rPr>
              <a:t>M. rupestris</a:t>
            </a:r>
          </a:p>
          <a:p>
            <a:r>
              <a:rPr lang="en-US">
                <a:latin typeface="Arial" charset="0"/>
                <a:cs typeface="Arial" charset="0"/>
              </a:rPr>
              <a:t>L = </a:t>
            </a:r>
            <a:r>
              <a:rPr lang="en-US" i="1">
                <a:latin typeface="Arial" charset="0"/>
                <a:cs typeface="Arial" charset="0"/>
              </a:rPr>
              <a:t>M. lewisii</a:t>
            </a:r>
          </a:p>
          <a:p>
            <a:r>
              <a:rPr lang="en-US">
                <a:latin typeface="Arial" charset="0"/>
                <a:cs typeface="Arial" charset="0"/>
              </a:rPr>
              <a:t>C = </a:t>
            </a:r>
            <a:r>
              <a:rPr lang="en-US" i="1">
                <a:latin typeface="Arial" charset="0"/>
                <a:cs typeface="Arial" charset="0"/>
              </a:rPr>
              <a:t>M. cardinalis</a:t>
            </a:r>
          </a:p>
          <a:p>
            <a:r>
              <a:rPr lang="en-US">
                <a:latin typeface="Arial" charset="0"/>
                <a:cs typeface="Arial" charset="0"/>
              </a:rPr>
              <a:t>V= </a:t>
            </a:r>
            <a:r>
              <a:rPr lang="en-US" i="1">
                <a:latin typeface="Arial" charset="0"/>
                <a:cs typeface="Arial" charset="0"/>
              </a:rPr>
              <a:t>M. verenaceus</a:t>
            </a:r>
          </a:p>
          <a:p>
            <a:r>
              <a:rPr lang="en-US">
                <a:latin typeface="Arial" charset="0"/>
                <a:cs typeface="Arial" charset="0"/>
              </a:rPr>
              <a:t>N = </a:t>
            </a:r>
            <a:r>
              <a:rPr lang="en-US" i="1">
                <a:latin typeface="Arial" charset="0"/>
                <a:cs typeface="Arial" charset="0"/>
              </a:rPr>
              <a:t>M. nelsonii</a:t>
            </a:r>
          </a:p>
        </p:txBody>
      </p:sp>
      <p:pic>
        <p:nvPicPr>
          <p:cNvPr id="4102" name="Picture 2" descr="09_F05"/>
          <p:cNvPicPr>
            <a:picLocks noChangeAspect="1" noChangeArrowheads="1"/>
          </p:cNvPicPr>
          <p:nvPr/>
        </p:nvPicPr>
        <p:blipFill>
          <a:blip r:embed="rId4" cstate="print"/>
          <a:srcRect/>
          <a:stretch>
            <a:fillRect/>
          </a:stretch>
        </p:blipFill>
        <p:spPr bwMode="auto">
          <a:xfrm>
            <a:off x="381000" y="1828800"/>
            <a:ext cx="3581400" cy="2733675"/>
          </a:xfrm>
          <a:prstGeom prst="rect">
            <a:avLst/>
          </a:prstGeom>
          <a:noFill/>
          <a:ln w="9525">
            <a:noFill/>
            <a:miter lim="800000"/>
            <a:headEnd/>
            <a:tailEnd/>
          </a:ln>
        </p:spPr>
      </p:pic>
      <p:pic>
        <p:nvPicPr>
          <p:cNvPr id="4103" name="Picture 7" descr="09_F05"/>
          <p:cNvPicPr>
            <a:picLocks noChangeAspect="1" noChangeArrowheads="1"/>
          </p:cNvPicPr>
          <p:nvPr/>
        </p:nvPicPr>
        <p:blipFill>
          <a:blip r:embed="rId4" cstate="print"/>
          <a:srcRect l="28391" t="16725" r="47408" b="66203"/>
          <a:stretch>
            <a:fillRect/>
          </a:stretch>
        </p:blipFill>
        <p:spPr bwMode="auto">
          <a:xfrm>
            <a:off x="8153400" y="1752600"/>
            <a:ext cx="990600" cy="533400"/>
          </a:xfrm>
          <a:prstGeom prst="rect">
            <a:avLst/>
          </a:prstGeom>
          <a:noFill/>
          <a:ln w="9525">
            <a:noFill/>
            <a:miter lim="800000"/>
            <a:headEnd/>
            <a:tailEnd/>
          </a:ln>
        </p:spPr>
      </p:pic>
      <p:pic>
        <p:nvPicPr>
          <p:cNvPr id="4104" name="Picture 2" descr="09_F05"/>
          <p:cNvPicPr>
            <a:picLocks noChangeAspect="1" noChangeArrowheads="1"/>
          </p:cNvPicPr>
          <p:nvPr/>
        </p:nvPicPr>
        <p:blipFill>
          <a:blip r:embed="rId4" cstate="print"/>
          <a:srcRect l="36169" t="2786" r="38654" b="86063"/>
          <a:stretch>
            <a:fillRect/>
          </a:stretch>
        </p:blipFill>
        <p:spPr bwMode="auto">
          <a:xfrm>
            <a:off x="7010400" y="3803650"/>
            <a:ext cx="1371600" cy="463550"/>
          </a:xfrm>
          <a:prstGeom prst="rect">
            <a:avLst/>
          </a:prstGeom>
          <a:noFill/>
          <a:ln w="9525">
            <a:noFill/>
            <a:miter lim="800000"/>
            <a:headEnd/>
            <a:tailEnd/>
          </a:ln>
        </p:spPr>
      </p:pic>
      <p:pic>
        <p:nvPicPr>
          <p:cNvPr id="4105" name="Picture 2" descr="09_F05"/>
          <p:cNvPicPr>
            <a:picLocks noChangeAspect="1" noChangeArrowheads="1"/>
          </p:cNvPicPr>
          <p:nvPr/>
        </p:nvPicPr>
        <p:blipFill>
          <a:blip r:embed="rId5" cstate="print"/>
          <a:srcRect l="9259" t="58228" r="58333" b="23576"/>
          <a:stretch>
            <a:fillRect/>
          </a:stretch>
        </p:blipFill>
        <p:spPr bwMode="auto">
          <a:xfrm>
            <a:off x="3962400" y="1371600"/>
            <a:ext cx="1066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noChangeArrowheads="1"/>
          </p:cNvSpPr>
          <p:nvPr>
            <p:ph type="ctrTitle"/>
          </p:nvPr>
        </p:nvSpPr>
        <p:spPr bwMode="auto">
          <a:xfrm>
            <a:off x="152400" y="0"/>
            <a:ext cx="6553200" cy="3810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2800" b="1" dirty="0" smtClean="0">
                <a:latin typeface="Arial" pitchFamily="34" charset="0"/>
              </a:rPr>
              <a:t>Hawaiian Crickets (Perhaps Drift)</a:t>
            </a:r>
            <a:endParaRPr lang="en-US" sz="2800" b="1" dirty="0" smtClean="0">
              <a:latin typeface="Arial" pitchFamily="34" charset="0"/>
            </a:endParaRPr>
          </a:p>
        </p:txBody>
      </p:sp>
      <p:pic>
        <p:nvPicPr>
          <p:cNvPr id="111618" name="Picture 57" descr="Figure_06_00_L"/>
          <p:cNvPicPr>
            <a:picLocks noChangeAspect="1" noChangeArrowheads="1"/>
          </p:cNvPicPr>
          <p:nvPr/>
        </p:nvPicPr>
        <p:blipFill>
          <a:blip r:embed="rId3" cstate="print"/>
          <a:srcRect/>
          <a:stretch>
            <a:fillRect/>
          </a:stretch>
        </p:blipFill>
        <p:spPr bwMode="auto">
          <a:xfrm>
            <a:off x="1828800" y="814388"/>
            <a:ext cx="5486400" cy="522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7" descr="Figure_06_00_L"/>
          <p:cNvPicPr>
            <a:picLocks noChangeAspect="1" noChangeArrowheads="1"/>
          </p:cNvPicPr>
          <p:nvPr/>
        </p:nvPicPr>
        <p:blipFill>
          <a:blip r:embed="rId3" cstate="print"/>
          <a:srcRect/>
          <a:stretch>
            <a:fillRect/>
          </a:stretch>
        </p:blipFill>
        <p:spPr bwMode="auto">
          <a:xfrm>
            <a:off x="3379788" y="395288"/>
            <a:ext cx="2384425" cy="606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6_F12"/>
          <p:cNvPicPr>
            <a:picLocks noChangeAspect="1" noChangeArrowheads="1"/>
          </p:cNvPicPr>
          <p:nvPr/>
        </p:nvPicPr>
        <p:blipFill>
          <a:blip r:embed="rId3" cstate="print"/>
          <a:srcRect b="9546"/>
          <a:stretch>
            <a:fillRect/>
          </a:stretch>
        </p:blipFill>
        <p:spPr bwMode="auto">
          <a:xfrm>
            <a:off x="304800" y="1181100"/>
            <a:ext cx="8531225" cy="4076700"/>
          </a:xfrm>
          <a:prstGeom prst="rect">
            <a:avLst/>
          </a:prstGeom>
          <a:noFill/>
          <a:ln w="9525">
            <a:noFill/>
            <a:miter lim="800000"/>
            <a:headEnd/>
            <a:tailEnd/>
          </a:ln>
        </p:spPr>
      </p:pic>
      <p:sp>
        <p:nvSpPr>
          <p:cNvPr id="32771" name="Text Box 3"/>
          <p:cNvSpPr txBox="1">
            <a:spLocks noChangeArrowheads="1"/>
          </p:cNvSpPr>
          <p:nvPr/>
        </p:nvSpPr>
        <p:spPr bwMode="auto">
          <a:xfrm>
            <a:off x="365125" y="193675"/>
            <a:ext cx="6454775" cy="830263"/>
          </a:xfrm>
          <a:prstGeom prst="rect">
            <a:avLst/>
          </a:prstGeom>
          <a:noFill/>
          <a:ln w="9525">
            <a:noFill/>
            <a:miter lim="800000"/>
            <a:headEnd/>
            <a:tailEnd/>
          </a:ln>
        </p:spPr>
        <p:txBody>
          <a:bodyPr wrap="none">
            <a:spAutoFit/>
          </a:bodyPr>
          <a:lstStyle/>
          <a:p>
            <a:r>
              <a:rPr lang="en-US" b="1">
                <a:latin typeface="Arial" charset="0"/>
                <a:cs typeface="Arial" charset="0"/>
              </a:rPr>
              <a:t>IV. The evolution of isolating barriers</a:t>
            </a:r>
          </a:p>
          <a:p>
            <a:r>
              <a:rPr lang="en-US" b="1">
                <a:latin typeface="Arial" charset="0"/>
                <a:cs typeface="Arial" charset="0"/>
              </a:rPr>
              <a:t>       Prezygotic isolation and reinforcement</a:t>
            </a:r>
          </a:p>
        </p:txBody>
      </p:sp>
      <p:sp>
        <p:nvSpPr>
          <p:cNvPr id="32772" name="Text Box 4"/>
          <p:cNvSpPr txBox="1">
            <a:spLocks noChangeArrowheads="1"/>
          </p:cNvSpPr>
          <p:nvPr/>
        </p:nvSpPr>
        <p:spPr bwMode="auto">
          <a:xfrm>
            <a:off x="136525" y="5375275"/>
            <a:ext cx="8428038" cy="1016000"/>
          </a:xfrm>
          <a:prstGeom prst="rect">
            <a:avLst/>
          </a:prstGeom>
          <a:noFill/>
          <a:ln w="9525">
            <a:noFill/>
            <a:miter lim="800000"/>
            <a:headEnd/>
            <a:tailEnd/>
          </a:ln>
        </p:spPr>
        <p:txBody>
          <a:bodyPr wrap="none">
            <a:spAutoFit/>
          </a:bodyPr>
          <a:lstStyle/>
          <a:p>
            <a:r>
              <a:rPr lang="en-US" sz="2000" b="1">
                <a:latin typeface="Arial" charset="0"/>
                <a:cs typeface="Arial" charset="0"/>
              </a:rPr>
              <a:t>Prezygotic isolation: Reproductive isolation resulting in prevention </a:t>
            </a:r>
          </a:p>
          <a:p>
            <a:r>
              <a:rPr lang="en-US" sz="2000" b="1">
                <a:latin typeface="Arial" charset="0"/>
                <a:cs typeface="Arial" charset="0"/>
              </a:rPr>
              <a:t>                                       of fusion of gametes from different species</a:t>
            </a:r>
          </a:p>
          <a:p>
            <a:r>
              <a:rPr lang="en-US" sz="2000" b="1">
                <a:latin typeface="Arial" charset="0"/>
                <a:cs typeface="Arial" charset="0"/>
              </a:rPr>
              <a:t>Reinforcement: Selection that reduces the frequency of hybrids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609600" y="762000"/>
            <a:ext cx="8189913" cy="461963"/>
          </a:xfrm>
          <a:prstGeom prst="rect">
            <a:avLst/>
          </a:prstGeom>
          <a:noFill/>
          <a:ln w="9525">
            <a:noFill/>
            <a:miter lim="800000"/>
            <a:headEnd/>
            <a:tailEnd/>
          </a:ln>
        </p:spPr>
        <p:txBody>
          <a:bodyPr wrap="none">
            <a:spAutoFit/>
          </a:bodyPr>
          <a:lstStyle/>
          <a:p>
            <a:r>
              <a:rPr lang="en-US">
                <a:latin typeface="Arial" charset="0"/>
                <a:cs typeface="Arial" charset="0"/>
              </a:rPr>
              <a:t>Postzygotic Isolation: Hybrid offspring are sterile or infertile</a:t>
            </a:r>
          </a:p>
        </p:txBody>
      </p:sp>
      <p:pic>
        <p:nvPicPr>
          <p:cNvPr id="33795" name="Picture 3"/>
          <p:cNvPicPr>
            <a:picLocks noChangeAspect="1" noChangeArrowheads="1"/>
          </p:cNvPicPr>
          <p:nvPr/>
        </p:nvPicPr>
        <p:blipFill>
          <a:blip r:embed="rId2" cstate="print">
            <a:lum bright="-10000" contrast="20000"/>
          </a:blip>
          <a:srcRect/>
          <a:stretch>
            <a:fillRect/>
          </a:stretch>
        </p:blipFill>
        <p:spPr bwMode="auto">
          <a:xfrm>
            <a:off x="2209800" y="1371600"/>
            <a:ext cx="5791200" cy="539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2" cstate="print"/>
          <a:srcRect/>
          <a:stretch>
            <a:fillRect/>
          </a:stretch>
        </p:blipFill>
        <p:spPr bwMode="auto">
          <a:xfrm>
            <a:off x="1752600" y="762000"/>
            <a:ext cx="1828800" cy="589438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290838" y="457200"/>
            <a:ext cx="4853162" cy="4191000"/>
          </a:xfrm>
          <a:prstGeom prst="rect">
            <a:avLst/>
          </a:prstGeom>
          <a:noFill/>
          <a:ln w="9525">
            <a:noFill/>
            <a:miter lim="800000"/>
            <a:headEnd/>
            <a:tailEnd/>
          </a:ln>
        </p:spPr>
      </p:pic>
      <p:sp>
        <p:nvSpPr>
          <p:cNvPr id="4" name="TextBox 3"/>
          <p:cNvSpPr txBox="1"/>
          <p:nvPr/>
        </p:nvSpPr>
        <p:spPr>
          <a:xfrm>
            <a:off x="-76200" y="0"/>
            <a:ext cx="9055684" cy="677108"/>
          </a:xfrm>
          <a:prstGeom prst="rect">
            <a:avLst/>
          </a:prstGeom>
          <a:noFill/>
        </p:spPr>
        <p:txBody>
          <a:bodyPr wrap="none" rtlCol="0">
            <a:spAutoFit/>
          </a:bodyPr>
          <a:lstStyle/>
          <a:p>
            <a:r>
              <a:rPr lang="en-US" sz="1900" b="1" dirty="0" smtClean="0">
                <a:latin typeface="Arial" pitchFamily="34" charset="0"/>
                <a:cs typeface="Arial" pitchFamily="34" charset="0"/>
              </a:rPr>
              <a:t>Reproductive Character Displacement in Phlox leads to </a:t>
            </a:r>
            <a:r>
              <a:rPr lang="en-US" sz="1900" b="1" dirty="0" err="1" smtClean="0">
                <a:latin typeface="Arial" pitchFamily="34" charset="0"/>
                <a:cs typeface="Arial" pitchFamily="34" charset="0"/>
              </a:rPr>
              <a:t>Prezygotic</a:t>
            </a:r>
            <a:r>
              <a:rPr lang="en-US" sz="1900" b="1" dirty="0" smtClean="0">
                <a:latin typeface="Arial" pitchFamily="34" charset="0"/>
                <a:cs typeface="Arial" pitchFamily="34" charset="0"/>
              </a:rPr>
              <a:t> Isolation </a:t>
            </a:r>
          </a:p>
          <a:p>
            <a:r>
              <a:rPr lang="en-US" sz="1900" b="1" dirty="0" smtClean="0">
                <a:latin typeface="Arial" pitchFamily="34" charset="0"/>
                <a:cs typeface="Arial" pitchFamily="34" charset="0"/>
              </a:rPr>
              <a:t>(Levin, Hopkins, Rausher)</a:t>
            </a:r>
            <a:endParaRPr lang="en-US" sz="19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6_T03"/>
          <p:cNvPicPr>
            <a:picLocks noChangeAspect="1" noChangeArrowheads="1"/>
          </p:cNvPicPr>
          <p:nvPr/>
        </p:nvPicPr>
        <p:blipFill>
          <a:blip r:embed="rId3" cstate="print"/>
          <a:srcRect/>
          <a:stretch>
            <a:fillRect/>
          </a:stretch>
        </p:blipFill>
        <p:spPr bwMode="auto">
          <a:xfrm>
            <a:off x="304800" y="1384300"/>
            <a:ext cx="8531225" cy="4106863"/>
          </a:xfrm>
          <a:prstGeom prst="rect">
            <a:avLst/>
          </a:prstGeom>
          <a:noFill/>
          <a:ln w="9525">
            <a:noFill/>
            <a:miter lim="800000"/>
            <a:headEnd/>
            <a:tailEnd/>
          </a:ln>
        </p:spPr>
      </p:pic>
      <p:sp>
        <p:nvSpPr>
          <p:cNvPr id="34819" name="Text Box 3"/>
          <p:cNvSpPr txBox="1">
            <a:spLocks noChangeArrowheads="1"/>
          </p:cNvSpPr>
          <p:nvPr/>
        </p:nvSpPr>
        <p:spPr bwMode="auto">
          <a:xfrm>
            <a:off x="517525" y="193675"/>
            <a:ext cx="4629150" cy="461963"/>
          </a:xfrm>
          <a:prstGeom prst="rect">
            <a:avLst/>
          </a:prstGeom>
          <a:noFill/>
          <a:ln w="9525">
            <a:noFill/>
            <a:miter lim="800000"/>
            <a:headEnd/>
            <a:tailEnd/>
          </a:ln>
        </p:spPr>
        <p:txBody>
          <a:bodyPr wrap="none">
            <a:spAutoFit/>
          </a:bodyPr>
          <a:lstStyle/>
          <a:p>
            <a:r>
              <a:rPr lang="en-US" b="1">
                <a:latin typeface="Arial" charset="0"/>
                <a:cs typeface="Arial" charset="0"/>
              </a:rPr>
              <a:t>But other outcomes can occur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6_F13"/>
          <p:cNvPicPr>
            <a:picLocks noChangeAspect="1" noChangeArrowheads="1"/>
          </p:cNvPicPr>
          <p:nvPr/>
        </p:nvPicPr>
        <p:blipFill>
          <a:blip r:embed="rId3" cstate="print"/>
          <a:srcRect/>
          <a:stretch>
            <a:fillRect/>
          </a:stretch>
        </p:blipFill>
        <p:spPr bwMode="auto">
          <a:xfrm>
            <a:off x="304800" y="520700"/>
            <a:ext cx="8531225" cy="5834063"/>
          </a:xfrm>
          <a:prstGeom prst="rect">
            <a:avLst/>
          </a:prstGeom>
          <a:noFill/>
          <a:ln w="9525">
            <a:noFill/>
            <a:miter lim="800000"/>
            <a:headEnd/>
            <a:tailEnd/>
          </a:ln>
        </p:spPr>
      </p:pic>
      <p:sp>
        <p:nvSpPr>
          <p:cNvPr id="35843" name="Rectangle 3"/>
          <p:cNvSpPr>
            <a:spLocks noChangeArrowheads="1"/>
          </p:cNvSpPr>
          <p:nvPr/>
        </p:nvSpPr>
        <p:spPr bwMode="auto">
          <a:xfrm>
            <a:off x="0" y="0"/>
            <a:ext cx="8855075" cy="461963"/>
          </a:xfrm>
          <a:prstGeom prst="rect">
            <a:avLst/>
          </a:prstGeom>
          <a:noFill/>
          <a:ln w="9525">
            <a:noFill/>
            <a:miter lim="800000"/>
            <a:headEnd/>
            <a:tailEnd/>
          </a:ln>
        </p:spPr>
        <p:txBody>
          <a:bodyPr wrap="none">
            <a:spAutoFit/>
          </a:bodyPr>
          <a:lstStyle/>
          <a:p>
            <a:r>
              <a:rPr lang="en-US" b="1">
                <a:latin typeface="Arial" charset="0"/>
                <a:cs typeface="Arial" charset="0"/>
              </a:rPr>
              <a:t>Hybrid sagebrush are intermediates of parental subspecies</a:t>
            </a:r>
          </a:p>
        </p:txBody>
      </p:sp>
      <p:pic>
        <p:nvPicPr>
          <p:cNvPr id="35844" name="Picture 4"/>
          <p:cNvPicPr>
            <a:picLocks noChangeAspect="1" noChangeArrowheads="1"/>
          </p:cNvPicPr>
          <p:nvPr/>
        </p:nvPicPr>
        <p:blipFill>
          <a:blip r:embed="rId4" cstate="print"/>
          <a:srcRect/>
          <a:stretch>
            <a:fillRect/>
          </a:stretch>
        </p:blipFill>
        <p:spPr bwMode="auto">
          <a:xfrm>
            <a:off x="6324600" y="762000"/>
            <a:ext cx="26098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6_F14"/>
          <p:cNvPicPr>
            <a:picLocks noChangeAspect="1" noChangeArrowheads="1"/>
          </p:cNvPicPr>
          <p:nvPr/>
        </p:nvPicPr>
        <p:blipFill>
          <a:blip r:embed="rId3" cstate="print"/>
          <a:srcRect/>
          <a:stretch>
            <a:fillRect/>
          </a:stretch>
        </p:blipFill>
        <p:spPr bwMode="auto">
          <a:xfrm>
            <a:off x="304800" y="939800"/>
            <a:ext cx="8531225" cy="4989513"/>
          </a:xfrm>
          <a:prstGeom prst="rect">
            <a:avLst/>
          </a:prstGeom>
          <a:noFill/>
          <a:ln w="9525">
            <a:noFill/>
            <a:miter lim="800000"/>
            <a:headEnd/>
            <a:tailEnd/>
          </a:ln>
        </p:spPr>
      </p:pic>
      <p:sp>
        <p:nvSpPr>
          <p:cNvPr id="36867" name="Rectangle 3"/>
          <p:cNvSpPr>
            <a:spLocks noChangeArrowheads="1"/>
          </p:cNvSpPr>
          <p:nvPr/>
        </p:nvSpPr>
        <p:spPr bwMode="auto">
          <a:xfrm>
            <a:off x="1066800" y="381000"/>
            <a:ext cx="5303838" cy="461963"/>
          </a:xfrm>
          <a:prstGeom prst="rect">
            <a:avLst/>
          </a:prstGeom>
          <a:noFill/>
          <a:ln w="9525">
            <a:noFill/>
            <a:miter lim="800000"/>
            <a:headEnd/>
            <a:tailEnd/>
          </a:ln>
        </p:spPr>
        <p:txBody>
          <a:bodyPr wrap="none">
            <a:spAutoFit/>
          </a:bodyPr>
          <a:lstStyle/>
          <a:p>
            <a:pPr eaLnBrk="1" hangingPunct="1">
              <a:spcBef>
                <a:spcPct val="30000"/>
              </a:spcBef>
            </a:pPr>
            <a:r>
              <a:rPr lang="en-US">
                <a:latin typeface="Arial" charset="0"/>
                <a:cs typeface="Arial" charset="0"/>
              </a:rPr>
              <a:t>Relative fitness of big sagebrush taxa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latin typeface="Arial" charset="0"/>
                <a:cs typeface="Arial" charset="0"/>
              </a:rPr>
              <a:t>Conclusion</a:t>
            </a:r>
          </a:p>
        </p:txBody>
      </p:sp>
      <p:sp>
        <p:nvSpPr>
          <p:cNvPr id="37891" name="Rectangle 3"/>
          <p:cNvSpPr>
            <a:spLocks noGrp="1" noChangeArrowheads="1"/>
          </p:cNvSpPr>
          <p:nvPr>
            <p:ph type="body" idx="1"/>
          </p:nvPr>
        </p:nvSpPr>
        <p:spPr/>
        <p:txBody>
          <a:bodyPr/>
          <a:lstStyle/>
          <a:p>
            <a:pPr eaLnBrk="1" hangingPunct="1"/>
            <a:r>
              <a:rPr lang="en-US" b="1" smtClean="0">
                <a:latin typeface="Arial" charset="0"/>
                <a:cs typeface="Arial" charset="0"/>
              </a:rPr>
              <a:t>Species definitions (BSC, DSC, PSC)</a:t>
            </a:r>
          </a:p>
          <a:p>
            <a:pPr eaLnBrk="1" hangingPunct="1"/>
            <a:r>
              <a:rPr lang="en-US" b="1" smtClean="0">
                <a:latin typeface="Arial" charset="0"/>
                <a:cs typeface="Arial" charset="0"/>
              </a:rPr>
              <a:t>Origins of Species (allopatry, sympatry, chromosomal mutations, drift, sexual selection)</a:t>
            </a:r>
          </a:p>
          <a:p>
            <a:pPr eaLnBrk="1" hangingPunct="1"/>
            <a:r>
              <a:rPr lang="en-US" b="1" smtClean="0">
                <a:latin typeface="Arial" charset="0"/>
                <a:cs typeface="Arial" charset="0"/>
              </a:rPr>
              <a:t>Evolution of isolating barriers</a:t>
            </a:r>
          </a:p>
          <a:p>
            <a:pPr eaLnBrk="1" hangingPunct="1"/>
            <a:r>
              <a:rPr lang="en-US" b="1" smtClean="0">
                <a:latin typeface="Arial" charset="0"/>
                <a:cs typeface="Arial" charset="0"/>
              </a:rPr>
              <a:t>Consequences of hybridization</a:t>
            </a:r>
          </a:p>
          <a:p>
            <a:pPr eaLnBrk="1" hangingPunct="1"/>
            <a:endParaRPr lang="en-US" b="1" smtClean="0">
              <a:latin typeface="Arial" charset="0"/>
              <a:cs typeface="Arial" charset="0"/>
            </a:endParaRPr>
          </a:p>
          <a:p>
            <a:pPr eaLnBrk="1" hangingPunct="1"/>
            <a:endParaRPr lang="en-US" b="1"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3930650" y="457200"/>
            <a:ext cx="3460750" cy="6400800"/>
          </a:xfrm>
          <a:prstGeom prst="rect">
            <a:avLst/>
          </a:prstGeom>
          <a:noFill/>
          <a:ln w="9525">
            <a:noFill/>
            <a:miter lim="800000"/>
            <a:headEnd/>
            <a:tailEnd/>
          </a:ln>
        </p:spPr>
      </p:pic>
      <p:sp>
        <p:nvSpPr>
          <p:cNvPr id="5123" name="Text Box 5"/>
          <p:cNvSpPr txBox="1">
            <a:spLocks noChangeArrowheads="1"/>
          </p:cNvSpPr>
          <p:nvPr/>
        </p:nvSpPr>
        <p:spPr bwMode="auto">
          <a:xfrm>
            <a:off x="365125" y="650875"/>
            <a:ext cx="4071938" cy="1200150"/>
          </a:xfrm>
          <a:prstGeom prst="rect">
            <a:avLst/>
          </a:prstGeom>
          <a:noFill/>
          <a:ln w="9525">
            <a:noFill/>
            <a:miter lim="800000"/>
            <a:headEnd/>
            <a:tailEnd/>
          </a:ln>
        </p:spPr>
        <p:txBody>
          <a:bodyPr wrap="none">
            <a:spAutoFit/>
          </a:bodyPr>
          <a:lstStyle/>
          <a:p>
            <a:r>
              <a:rPr lang="en-US">
                <a:latin typeface="Arial" charset="0"/>
                <a:cs typeface="Arial" charset="0"/>
              </a:rPr>
              <a:t>Diagnostic species concepts</a:t>
            </a:r>
          </a:p>
          <a:p>
            <a:endParaRPr lang="en-US">
              <a:latin typeface="Arial" charset="0"/>
              <a:cs typeface="Arial" charset="0"/>
            </a:endParaRPr>
          </a:p>
          <a:p>
            <a:r>
              <a:rPr lang="en-US">
                <a:latin typeface="Arial" charset="0"/>
                <a:cs typeface="Arial" charset="0"/>
              </a:rPr>
              <a:t>Morphospecies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6_F01"/>
          <p:cNvPicPr>
            <a:picLocks noChangeAspect="1" noChangeArrowheads="1"/>
          </p:cNvPicPr>
          <p:nvPr/>
        </p:nvPicPr>
        <p:blipFill>
          <a:blip r:embed="rId3" cstate="print"/>
          <a:srcRect/>
          <a:stretch>
            <a:fillRect/>
          </a:stretch>
        </p:blipFill>
        <p:spPr bwMode="auto">
          <a:xfrm>
            <a:off x="990600" y="777875"/>
            <a:ext cx="6756400" cy="6080125"/>
          </a:xfrm>
          <a:prstGeom prst="rect">
            <a:avLst/>
          </a:prstGeom>
          <a:noFill/>
          <a:ln w="9525">
            <a:noFill/>
            <a:miter lim="800000"/>
            <a:headEnd/>
            <a:tailEnd/>
          </a:ln>
        </p:spPr>
      </p:pic>
      <p:sp>
        <p:nvSpPr>
          <p:cNvPr id="6147" name="Rectangle 3"/>
          <p:cNvSpPr>
            <a:spLocks noChangeArrowheads="1"/>
          </p:cNvSpPr>
          <p:nvPr/>
        </p:nvSpPr>
        <p:spPr bwMode="auto">
          <a:xfrm>
            <a:off x="3048000" y="228600"/>
            <a:ext cx="4578350" cy="461963"/>
          </a:xfrm>
          <a:prstGeom prst="rect">
            <a:avLst/>
          </a:prstGeom>
          <a:noFill/>
          <a:ln w="9525">
            <a:noFill/>
            <a:miter lim="800000"/>
            <a:headEnd/>
            <a:tailEnd/>
          </a:ln>
        </p:spPr>
        <p:txBody>
          <a:bodyPr wrap="none">
            <a:spAutoFit/>
          </a:bodyPr>
          <a:lstStyle/>
          <a:p>
            <a:r>
              <a:rPr lang="en-US" b="1">
                <a:latin typeface="Arial" charset="0"/>
                <a:cs typeface="Arial" charset="0"/>
              </a:rPr>
              <a:t>Phylogenetic species concept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6_F01"/>
          <p:cNvPicPr>
            <a:picLocks noChangeAspect="1" noChangeArrowheads="1"/>
          </p:cNvPicPr>
          <p:nvPr/>
        </p:nvPicPr>
        <p:blipFill>
          <a:blip r:embed="rId3" cstate="print"/>
          <a:srcRect/>
          <a:stretch>
            <a:fillRect/>
          </a:stretch>
        </p:blipFill>
        <p:spPr bwMode="auto">
          <a:xfrm>
            <a:off x="2667000" y="762000"/>
            <a:ext cx="4335463" cy="4818063"/>
          </a:xfrm>
          <a:prstGeom prst="rect">
            <a:avLst/>
          </a:prstGeom>
          <a:noFill/>
          <a:ln w="9525">
            <a:noFill/>
            <a:miter lim="800000"/>
            <a:headEnd/>
            <a:tailEnd/>
          </a:ln>
        </p:spPr>
      </p:pic>
      <p:sp>
        <p:nvSpPr>
          <p:cNvPr id="7171" name="Rectangle 3"/>
          <p:cNvSpPr>
            <a:spLocks noChangeArrowheads="1"/>
          </p:cNvSpPr>
          <p:nvPr/>
        </p:nvSpPr>
        <p:spPr bwMode="auto">
          <a:xfrm>
            <a:off x="2514600" y="228600"/>
            <a:ext cx="4578350" cy="461963"/>
          </a:xfrm>
          <a:prstGeom prst="rect">
            <a:avLst/>
          </a:prstGeom>
          <a:noFill/>
          <a:ln w="9525">
            <a:noFill/>
            <a:miter lim="800000"/>
            <a:headEnd/>
            <a:tailEnd/>
          </a:ln>
        </p:spPr>
        <p:txBody>
          <a:bodyPr wrap="none">
            <a:spAutoFit/>
          </a:bodyPr>
          <a:lstStyle/>
          <a:p>
            <a:r>
              <a:rPr lang="en-US" b="1">
                <a:latin typeface="Arial" charset="0"/>
                <a:cs typeface="Arial" charset="0"/>
              </a:rPr>
              <a:t>Phylogenetic species concept</a:t>
            </a:r>
          </a:p>
        </p:txBody>
      </p:sp>
      <p:sp>
        <p:nvSpPr>
          <p:cNvPr id="7172" name="Rectangle 3"/>
          <p:cNvSpPr>
            <a:spLocks noChangeArrowheads="1"/>
          </p:cNvSpPr>
          <p:nvPr/>
        </p:nvSpPr>
        <p:spPr bwMode="auto">
          <a:xfrm>
            <a:off x="2667000" y="5862638"/>
            <a:ext cx="3681413" cy="461962"/>
          </a:xfrm>
          <a:prstGeom prst="rect">
            <a:avLst/>
          </a:prstGeom>
          <a:noFill/>
          <a:ln w="9525">
            <a:noFill/>
            <a:miter lim="800000"/>
            <a:headEnd/>
            <a:tailEnd/>
          </a:ln>
        </p:spPr>
        <p:txBody>
          <a:bodyPr wrap="none">
            <a:spAutoFit/>
          </a:bodyPr>
          <a:lstStyle/>
          <a:p>
            <a:r>
              <a:rPr lang="en-US" b="1">
                <a:latin typeface="Arial" charset="0"/>
                <a:cs typeface="Arial" charset="0"/>
              </a:rPr>
              <a:t>Your Family Pedigree??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6_F04a"/>
          <p:cNvPicPr>
            <a:picLocks noChangeAspect="1" noChangeArrowheads="1"/>
          </p:cNvPicPr>
          <p:nvPr/>
        </p:nvPicPr>
        <p:blipFill>
          <a:blip r:embed="rId3" cstate="print"/>
          <a:srcRect/>
          <a:stretch>
            <a:fillRect/>
          </a:stretch>
        </p:blipFill>
        <p:spPr bwMode="auto">
          <a:xfrm>
            <a:off x="304800" y="1320800"/>
            <a:ext cx="8531225" cy="4227513"/>
          </a:xfrm>
          <a:prstGeom prst="rect">
            <a:avLst/>
          </a:prstGeom>
          <a:noFill/>
          <a:ln w="9525">
            <a:noFill/>
            <a:miter lim="800000"/>
            <a:headEnd/>
            <a:tailEnd/>
          </a:ln>
        </p:spPr>
      </p:pic>
      <p:sp>
        <p:nvSpPr>
          <p:cNvPr id="8195" name="Text Box 3"/>
          <p:cNvSpPr txBox="1">
            <a:spLocks noChangeArrowheads="1"/>
          </p:cNvSpPr>
          <p:nvPr/>
        </p:nvSpPr>
        <p:spPr bwMode="auto">
          <a:xfrm>
            <a:off x="746125" y="650875"/>
            <a:ext cx="5043488" cy="461963"/>
          </a:xfrm>
          <a:prstGeom prst="rect">
            <a:avLst/>
          </a:prstGeom>
          <a:noFill/>
          <a:ln w="9525">
            <a:noFill/>
            <a:miter lim="800000"/>
            <a:headEnd/>
            <a:tailEnd/>
          </a:ln>
        </p:spPr>
        <p:txBody>
          <a:bodyPr wrap="none">
            <a:spAutoFit/>
          </a:bodyPr>
          <a:lstStyle/>
          <a:p>
            <a:r>
              <a:rPr lang="en-US" b="1">
                <a:latin typeface="Arial" charset="0"/>
                <a:cs typeface="Arial" charset="0"/>
              </a:rPr>
              <a:t>Forest versus savanna elephants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6_F04b"/>
          <p:cNvPicPr>
            <a:picLocks noChangeAspect="1" noChangeArrowheads="1"/>
          </p:cNvPicPr>
          <p:nvPr/>
        </p:nvPicPr>
        <p:blipFill>
          <a:blip r:embed="rId3" cstate="print"/>
          <a:srcRect/>
          <a:stretch>
            <a:fillRect/>
          </a:stretch>
        </p:blipFill>
        <p:spPr bwMode="auto">
          <a:xfrm>
            <a:off x="2260600" y="228600"/>
            <a:ext cx="46212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6_F02"/>
          <p:cNvPicPr>
            <a:picLocks noChangeAspect="1" noChangeArrowheads="1"/>
          </p:cNvPicPr>
          <p:nvPr/>
        </p:nvPicPr>
        <p:blipFill>
          <a:blip r:embed="rId3" cstate="print"/>
          <a:srcRect/>
          <a:stretch>
            <a:fillRect/>
          </a:stretch>
        </p:blipFill>
        <p:spPr bwMode="auto">
          <a:xfrm>
            <a:off x="800100" y="228600"/>
            <a:ext cx="7548563" cy="6399213"/>
          </a:xfrm>
          <a:prstGeom prst="rect">
            <a:avLst/>
          </a:prstGeom>
          <a:noFill/>
          <a:ln w="9525">
            <a:noFill/>
            <a:miter lim="800000"/>
            <a:headEnd/>
            <a:tailEnd/>
          </a:ln>
        </p:spPr>
      </p:pic>
      <p:sp>
        <p:nvSpPr>
          <p:cNvPr id="10243" name="Text Box 3"/>
          <p:cNvSpPr txBox="1">
            <a:spLocks noChangeArrowheads="1"/>
          </p:cNvSpPr>
          <p:nvPr/>
        </p:nvSpPr>
        <p:spPr bwMode="auto">
          <a:xfrm>
            <a:off x="441325" y="269875"/>
            <a:ext cx="5276850" cy="461963"/>
          </a:xfrm>
          <a:prstGeom prst="rect">
            <a:avLst/>
          </a:prstGeom>
          <a:noFill/>
          <a:ln w="9525">
            <a:noFill/>
            <a:miter lim="800000"/>
            <a:headEnd/>
            <a:tailEnd/>
          </a:ln>
        </p:spPr>
        <p:txBody>
          <a:bodyPr wrap="none">
            <a:spAutoFit/>
          </a:bodyPr>
          <a:lstStyle/>
          <a:p>
            <a:r>
              <a:rPr lang="en-US" b="1">
                <a:latin typeface="Arial" charset="0"/>
                <a:cs typeface="Arial" charset="0"/>
              </a:rPr>
              <a:t>An example of using PSC and BSC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1178</TotalTime>
  <Words>2032</Words>
  <Application>Microsoft Office PowerPoint</Application>
  <PresentationFormat>On-screen Show (4:3)</PresentationFormat>
  <Paragraphs>188</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Slide 1</vt:lpstr>
      <vt:lpstr>I. Species Definitions Species represent the boundary for the spread of alleles  and define the unit in which the modes of evolution operate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B. Sympatric Speciation</vt:lpstr>
      <vt:lpstr>Slide 17</vt:lpstr>
      <vt:lpstr>Slide 18</vt:lpstr>
      <vt:lpstr>Slide 19</vt:lpstr>
      <vt:lpstr>Slide 20</vt:lpstr>
      <vt:lpstr>Slide 21</vt:lpstr>
      <vt:lpstr>Assortative mating reflects Natural Selection</vt:lpstr>
      <vt:lpstr>Slide 23</vt:lpstr>
      <vt:lpstr>Slide 24</vt:lpstr>
      <vt:lpstr>Slide 25</vt:lpstr>
      <vt:lpstr>Slide 26</vt:lpstr>
      <vt:lpstr>Slide 27</vt:lpstr>
      <vt:lpstr>Slide 28</vt:lpstr>
      <vt:lpstr>Slide 29</vt:lpstr>
      <vt:lpstr>Hawaiian Crickets (Perhaps Drift)</vt:lpstr>
      <vt:lpstr>Slide 31</vt:lpstr>
      <vt:lpstr>Slide 32</vt:lpstr>
      <vt:lpstr>Slide 33</vt:lpstr>
      <vt:lpstr>Slide 34</vt:lpstr>
      <vt:lpstr>Slide 35</vt:lpstr>
      <vt:lpstr>Slide 36</vt:lpstr>
      <vt:lpstr>Slide 37</vt:lpstr>
      <vt:lpstr>Conclusion</vt:lpstr>
    </vt:vector>
  </TitlesOfParts>
  <Manager>Sumanas, Inc.</Manager>
  <Company>Pearson Prentice Hall,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cfenster</cp:lastModifiedBy>
  <cp:revision>107</cp:revision>
  <dcterms:created xsi:type="dcterms:W3CDTF">2002-12-24T01:08:46Z</dcterms:created>
  <dcterms:modified xsi:type="dcterms:W3CDTF">2013-12-02T19:59:17Z</dcterms:modified>
</cp:coreProperties>
</file>